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7" r:id="rId2"/>
    <p:sldId id="258" r:id="rId3"/>
    <p:sldId id="261" r:id="rId4"/>
    <p:sldId id="262" r:id="rId5"/>
    <p:sldId id="263" r:id="rId6"/>
    <p:sldId id="264" r:id="rId7"/>
    <p:sldId id="265" r:id="rId8"/>
    <p:sldId id="266" r:id="rId9"/>
    <p:sldId id="269" r:id="rId10"/>
    <p:sldId id="272" r:id="rId11"/>
    <p:sldId id="274" r:id="rId12"/>
    <p:sldId id="287" r:id="rId13"/>
    <p:sldId id="273" r:id="rId14"/>
    <p:sldId id="288" r:id="rId15"/>
    <p:sldId id="289" r:id="rId16"/>
    <p:sldId id="285" r:id="rId17"/>
    <p:sldId id="290" r:id="rId18"/>
    <p:sldId id="286" r:id="rId19"/>
    <p:sldId id="295" r:id="rId20"/>
    <p:sldId id="291" r:id="rId21"/>
    <p:sldId id="293" r:id="rId22"/>
    <p:sldId id="292" r:id="rId23"/>
  </p:sldIdLst>
  <p:sldSz cx="12192000" cy="6858000"/>
  <p:notesSz cx="6858000" cy="9144000"/>
  <p:embeddedFontLst>
    <p:embeddedFont>
      <p:font typeface="나눔스퀘어라운드 Light" panose="020B0600000101010101" pitchFamily="50" charset="-127"/>
      <p:regular r:id="rId24"/>
    </p:embeddedFont>
    <p:embeddedFont>
      <p:font typeface="G마켓 산스 TTF Medium" panose="02000000000000000000" pitchFamily="2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G마켓 산스 TTF Bold" panose="02000000000000000000" pitchFamily="2" charset="-127"/>
      <p:bold r:id="rId28"/>
    </p:embeddedFont>
    <p:embeddedFont>
      <p:font typeface="G마켓 산스 TTF Light" panose="02000000000000000000" pitchFamily="2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383E"/>
    <a:srgbClr val="006182"/>
    <a:srgbClr val="DCDBD9"/>
    <a:srgbClr val="497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7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77" y="533"/>
      </p:cViewPr>
      <p:guideLst>
        <p:guide orient="horz" pos="2092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457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359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22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541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451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5612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1288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0928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441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205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7884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4EAE4-7C4C-4F1F-BBFB-C9E24A9A427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2022-04-15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13737-584A-438B-90D3-4E2A039FA0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4971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069" y="566447"/>
            <a:ext cx="574993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>
                <a:solidFill>
                  <a:srgbClr val="00618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강서구</a:t>
            </a:r>
            <a:endParaRPr lang="en-US" altLang="ko-KR" sz="4400" b="1" dirty="0">
              <a:solidFill>
                <a:srgbClr val="00618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ko-KR" altLang="en-US" sz="4400" b="1" dirty="0">
                <a:solidFill>
                  <a:srgbClr val="00618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여성 직업 선호도 및</a:t>
            </a:r>
            <a:endParaRPr lang="en-US" altLang="ko-KR" sz="4400" b="1" dirty="0">
              <a:solidFill>
                <a:srgbClr val="00618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ko-KR" altLang="en-US" sz="4400" b="1" dirty="0" smtClean="0">
                <a:solidFill>
                  <a:srgbClr val="00618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여성취업프로그램 제안</a:t>
            </a:r>
            <a:endParaRPr lang="ko-KR" altLang="en-US" sz="4400" b="1" dirty="0">
              <a:solidFill>
                <a:srgbClr val="00618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1713345" y="372809"/>
            <a:ext cx="261610" cy="5346504"/>
            <a:chOff x="216279" y="484953"/>
            <a:chExt cx="261610" cy="5346504"/>
          </a:xfrm>
        </p:grpSpPr>
        <p:sp>
          <p:nvSpPr>
            <p:cNvPr id="5" name="TextBox 4"/>
            <p:cNvSpPr txBox="1"/>
            <p:nvPr/>
          </p:nvSpPr>
          <p:spPr>
            <a:xfrm rot="5400000">
              <a:off x="-421716" y="1122948"/>
              <a:ext cx="153760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>
                  <a:solidFill>
                    <a:prstClr val="black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강서구 </a:t>
              </a:r>
              <a:r>
                <a:rPr lang="ko-KR" altLang="en-US" sz="1100" dirty="0" err="1" smtClean="0">
                  <a:solidFill>
                    <a:prstClr val="black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빅데이터</a:t>
              </a:r>
              <a:r>
                <a:rPr lang="ko-KR" altLang="en-US" sz="1100" dirty="0" smtClean="0">
                  <a:solidFill>
                    <a:prstClr val="black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 공모전</a:t>
              </a:r>
              <a:endParaRPr lang="ko-KR" altLang="en-US" sz="1100" dirty="0">
                <a:solidFill>
                  <a:prstClr val="black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cxnSp>
          <p:nvCxnSpPr>
            <p:cNvPr id="8" name="직선 연결선 7"/>
            <p:cNvCxnSpPr>
              <a:stCxn id="5" idx="3"/>
            </p:cNvCxnSpPr>
            <p:nvPr/>
          </p:nvCxnSpPr>
          <p:spPr>
            <a:xfrm flipH="1">
              <a:off x="338376" y="2022553"/>
              <a:ext cx="8708" cy="3808904"/>
            </a:xfrm>
            <a:prstGeom prst="line">
              <a:avLst/>
            </a:prstGeom>
            <a:ln>
              <a:solidFill>
                <a:srgbClr val="497C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/>
          <p:cNvGrpSpPr/>
          <p:nvPr/>
        </p:nvGrpSpPr>
        <p:grpSpPr>
          <a:xfrm>
            <a:off x="8705391" y="6242729"/>
            <a:ext cx="2636058" cy="307777"/>
            <a:chOff x="8457020" y="6196901"/>
            <a:chExt cx="2636058" cy="307777"/>
          </a:xfrm>
        </p:grpSpPr>
        <p:sp>
          <p:nvSpPr>
            <p:cNvPr id="6" name="TextBox 5"/>
            <p:cNvSpPr txBox="1"/>
            <p:nvPr/>
          </p:nvSpPr>
          <p:spPr>
            <a:xfrm>
              <a:off x="9201213" y="6196901"/>
              <a:ext cx="18918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err="1" smtClean="0">
                  <a:solidFill>
                    <a:srgbClr val="27383E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취</a:t>
              </a:r>
              <a:r>
                <a:rPr lang="en-US" altLang="ko-KR" sz="1200" dirty="0" smtClean="0">
                  <a:solidFill>
                    <a:srgbClr val="27383E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UP</a:t>
              </a:r>
              <a:r>
                <a:rPr lang="ko-KR" altLang="en-US" sz="1200" dirty="0" smtClean="0">
                  <a:solidFill>
                    <a:srgbClr val="27383E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드림</a:t>
              </a:r>
              <a:r>
                <a:rPr lang="en-US" altLang="ko-KR" sz="1200" dirty="0" smtClean="0">
                  <a:solidFill>
                    <a:srgbClr val="27383E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(</a:t>
              </a:r>
              <a:r>
                <a:rPr lang="ko-KR" altLang="en-US" sz="1200" dirty="0" smtClean="0">
                  <a:solidFill>
                    <a:srgbClr val="27383E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조혜진 송하영</a:t>
              </a:r>
              <a:r>
                <a:rPr lang="en-US" altLang="ko-KR" sz="1200" dirty="0" smtClean="0">
                  <a:solidFill>
                    <a:srgbClr val="27383E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)</a:t>
              </a:r>
              <a:endParaRPr lang="ko-KR" altLang="en-US" sz="1200" dirty="0">
                <a:solidFill>
                  <a:srgbClr val="27383E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457020" y="6196901"/>
              <a:ext cx="8771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smtClean="0">
                  <a:solidFill>
                    <a:srgbClr val="00618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분석기획</a:t>
              </a:r>
              <a:endParaRPr lang="ko-KR" altLang="en-US" sz="1400" dirty="0">
                <a:solidFill>
                  <a:srgbClr val="00618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1388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7431746" y="2117346"/>
            <a:ext cx="3853628" cy="3247363"/>
            <a:chOff x="1101776" y="1590927"/>
            <a:chExt cx="4524530" cy="3482380"/>
          </a:xfrm>
        </p:grpSpPr>
        <p:grpSp>
          <p:nvGrpSpPr>
            <p:cNvPr id="3" name="그룹 2"/>
            <p:cNvGrpSpPr/>
            <p:nvPr/>
          </p:nvGrpSpPr>
          <p:grpSpPr>
            <a:xfrm>
              <a:off x="1101776" y="1590927"/>
              <a:ext cx="4482060" cy="1145710"/>
              <a:chOff x="1130232" y="2325949"/>
              <a:chExt cx="4482060" cy="1145710"/>
            </a:xfrm>
            <a:solidFill>
              <a:schemeClr val="bg1"/>
            </a:solidFill>
          </p:grpSpPr>
          <p:sp>
            <p:nvSpPr>
              <p:cNvPr id="8" name="모서리가 둥근 직사각형 7"/>
              <p:cNvSpPr/>
              <p:nvPr/>
            </p:nvSpPr>
            <p:spPr>
              <a:xfrm>
                <a:off x="1130232" y="2325949"/>
                <a:ext cx="4482060" cy="1145710"/>
              </a:xfrm>
              <a:prstGeom prst="roundRect">
                <a:avLst>
                  <a:gd name="adj" fmla="val 50000"/>
                </a:avLst>
              </a:prstGeom>
              <a:grpFill/>
              <a:ln w="38100">
                <a:solidFill>
                  <a:srgbClr val="00618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1613944" y="2497859"/>
                <a:ext cx="3507699" cy="830997"/>
              </a:xfrm>
              <a:prstGeom prst="rect">
                <a:avLst/>
              </a:prstGeom>
              <a:grpFill/>
              <a:ln w="381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ko-KR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1.</a:t>
                </a:r>
                <a:r>
                  <a:rPr lang="ko-KR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근무여건   </a:t>
                </a:r>
                <a:r>
                  <a:rPr lang="en-US" altLang="ko-KR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2. </a:t>
                </a:r>
                <a:r>
                  <a:rPr lang="ko-KR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적성 전공 </a:t>
                </a:r>
                <a:r>
                  <a:rPr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 </a:t>
                </a:r>
              </a:p>
              <a:p>
                <a:pPr>
                  <a:lnSpc>
                    <a:spcPct val="120000"/>
                  </a:lnSpc>
                </a:pPr>
                <a:r>
                  <a:rPr lang="en-US" altLang="ko-KR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    3. </a:t>
                </a:r>
                <a:r>
                  <a:rPr lang="ko-KR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수입         </a:t>
                </a:r>
                <a:r>
                  <a:rPr lang="en-US" altLang="ko-KR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4. </a:t>
                </a:r>
                <a:r>
                  <a:rPr lang="ko-KR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안정성</a:t>
                </a:r>
                <a:endPara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endParaRPr>
              </a:p>
            </p:txBody>
          </p:sp>
        </p:grpSp>
        <p:grpSp>
          <p:nvGrpSpPr>
            <p:cNvPr id="4" name="그룹 3"/>
            <p:cNvGrpSpPr/>
            <p:nvPr/>
          </p:nvGrpSpPr>
          <p:grpSpPr>
            <a:xfrm>
              <a:off x="1144246" y="3927597"/>
              <a:ext cx="4482060" cy="1145710"/>
              <a:chOff x="1130232" y="2325949"/>
              <a:chExt cx="4482060" cy="1145710"/>
            </a:xfrm>
            <a:solidFill>
              <a:srgbClr val="497CB5"/>
            </a:solidFill>
          </p:grpSpPr>
          <p:sp>
            <p:nvSpPr>
              <p:cNvPr id="6" name="모서리가 둥근 직사각형 5"/>
              <p:cNvSpPr/>
              <p:nvPr/>
            </p:nvSpPr>
            <p:spPr>
              <a:xfrm>
                <a:off x="1130232" y="2325949"/>
                <a:ext cx="4482060" cy="1145710"/>
              </a:xfrm>
              <a:prstGeom prst="roundRect">
                <a:avLst>
                  <a:gd name="adj" fmla="val 50000"/>
                </a:avLst>
              </a:prstGeom>
              <a:solidFill>
                <a:srgbClr val="0061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89220" y="2680198"/>
                <a:ext cx="4364083" cy="4158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ko-KR" sz="1600" dirty="0" smtClean="0">
                    <a:solidFill>
                      <a:schemeClr val="bg1"/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1.</a:t>
                </a:r>
                <a:r>
                  <a:rPr lang="ko-KR" altLang="en-US" sz="1600" dirty="0" smtClean="0">
                    <a:solidFill>
                      <a:schemeClr val="bg1"/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근무여건  </a:t>
                </a:r>
                <a:r>
                  <a:rPr lang="en-US" altLang="ko-KR" sz="1600" dirty="0" smtClean="0">
                    <a:solidFill>
                      <a:schemeClr val="bg1"/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2. </a:t>
                </a:r>
                <a:r>
                  <a:rPr lang="ko-KR" altLang="en-US" sz="1600" dirty="0" smtClean="0">
                    <a:solidFill>
                      <a:schemeClr val="bg1"/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일자리 안정성 </a:t>
                </a:r>
                <a:r>
                  <a:rPr lang="en-US" altLang="ko-KR" sz="1600" dirty="0" smtClean="0">
                    <a:solidFill>
                      <a:schemeClr val="bg1"/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 3. </a:t>
                </a:r>
                <a:r>
                  <a:rPr lang="ko-KR" altLang="en-US" sz="1600" dirty="0" smtClean="0">
                    <a:solidFill>
                      <a:schemeClr val="bg1"/>
                    </a:solidFill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임금        </a:t>
                </a:r>
                <a:endParaRPr lang="ko-KR" altLang="en-US" sz="1600" dirty="0">
                  <a:solidFill>
                    <a:schemeClr val="bg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endParaRPr>
              </a:p>
            </p:txBody>
          </p:sp>
        </p:grpSp>
        <p:sp>
          <p:nvSpPr>
            <p:cNvPr id="5" name="아래쪽 화살표 4"/>
            <p:cNvSpPr/>
            <p:nvPr/>
          </p:nvSpPr>
          <p:spPr>
            <a:xfrm>
              <a:off x="3001428" y="3087729"/>
              <a:ext cx="534648" cy="488776"/>
            </a:xfrm>
            <a:prstGeom prst="downArrow">
              <a:avLst/>
            </a:prstGeom>
            <a:solidFill>
              <a:srgbClr val="DCDB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561518"/>
              </p:ext>
            </p:extLst>
          </p:nvPr>
        </p:nvGraphicFramePr>
        <p:xfrm>
          <a:off x="313222" y="4074893"/>
          <a:ext cx="6098088" cy="2411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3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1634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1634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1634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01634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01634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856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날짜</a:t>
                      </a:r>
                      <a:endParaRPr lang="ko-KR" altLang="en-US" sz="105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2021.08</a:t>
                      </a:r>
                      <a:endParaRPr lang="ko-KR" altLang="en-US" sz="11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2020.08</a:t>
                      </a:r>
                      <a:endParaRPr lang="ko-KR" altLang="en-US" sz="11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2019.08</a:t>
                      </a:r>
                      <a:endParaRPr lang="ko-KR" altLang="en-US" sz="11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2018.08</a:t>
                      </a:r>
                      <a:endParaRPr lang="ko-KR" altLang="en-US" sz="11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2016.08</a:t>
                      </a:r>
                      <a:endParaRPr lang="ko-KR" altLang="en-US" sz="11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94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수입 </a:t>
                      </a:r>
                      <a:endParaRPr lang="en-US" altLang="ko-KR" sz="120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임금수준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21.67%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20.25%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23.67%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25.03%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23.56%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949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자신의 </a:t>
                      </a:r>
                      <a:endParaRPr lang="en-US" altLang="ko-KR" sz="120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적성 및 전공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19.58%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23.66%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23.08%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26.75%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25.91%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529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일자리의 </a:t>
                      </a:r>
                      <a:endParaRPr lang="en-US" altLang="ko-KR" sz="120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안정성 및 </a:t>
                      </a:r>
                      <a:endParaRPr lang="en-US" altLang="ko-KR" sz="120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사업체 규모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23.47%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20.02%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17.92%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17.93%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15.86%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856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근무여건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35.28%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36.00%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35.25%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30.29%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34.74%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856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기타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0.00%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0.00%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0.08%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0.10%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0.00%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320103" y="1130531"/>
            <a:ext cx="6091207" cy="281690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solidFill>
              <a:srgbClr val="0061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320103" y="233631"/>
            <a:ext cx="3113353" cy="769442"/>
            <a:chOff x="457879" y="601483"/>
            <a:chExt cx="3113353" cy="769442"/>
          </a:xfrm>
        </p:grpSpPr>
        <p:sp>
          <p:nvSpPr>
            <p:cNvPr id="15" name="TextBox 14"/>
            <p:cNvSpPr txBox="1"/>
            <p:nvPr/>
          </p:nvSpPr>
          <p:spPr>
            <a:xfrm>
              <a:off x="457879" y="601483"/>
              <a:ext cx="31133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여성 </a:t>
              </a:r>
              <a:r>
                <a:rPr lang="ko-KR" altLang="en-US" sz="2400" dirty="0" err="1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취업시</a:t>
              </a:r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고려사항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89409" y="1063148"/>
              <a:ext cx="22381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여성 </a:t>
              </a:r>
              <a:r>
                <a:rPr lang="ko-KR" altLang="en-US" sz="1400" dirty="0" err="1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취업시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주요 고려사항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18" name="순서도: 페이지 연결자 17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642649" y="1757955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2016</a:t>
            </a:r>
            <a:endParaRPr lang="ko-KR" altLang="en-US" dirty="0">
              <a:solidFill>
                <a:srgbClr val="27383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642649" y="392698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2021</a:t>
            </a:r>
            <a:endParaRPr lang="ko-KR" altLang="en-US" dirty="0">
              <a:solidFill>
                <a:srgbClr val="27383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574131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03724" y="1464738"/>
            <a:ext cx="5847335" cy="281805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solidFill>
              <a:srgbClr val="0061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309593" y="267082"/>
            <a:ext cx="3113353" cy="769442"/>
            <a:chOff x="457879" y="601483"/>
            <a:chExt cx="3113353" cy="769442"/>
          </a:xfrm>
        </p:grpSpPr>
        <p:sp>
          <p:nvSpPr>
            <p:cNvPr id="15" name="TextBox 14"/>
            <p:cNvSpPr txBox="1"/>
            <p:nvPr/>
          </p:nvSpPr>
          <p:spPr>
            <a:xfrm>
              <a:off x="457879" y="601483"/>
              <a:ext cx="31133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여성 </a:t>
              </a:r>
              <a:r>
                <a:rPr lang="ko-KR" altLang="en-US" sz="2400" dirty="0" err="1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취업시</a:t>
              </a:r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고려사항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89409" y="1063148"/>
              <a:ext cx="18421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여성 </a:t>
              </a:r>
              <a:r>
                <a:rPr lang="ko-KR" altLang="en-US" sz="1400" dirty="0" err="1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취업시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희망직업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18" name="순서도: 페이지 연결자 17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141587"/>
              </p:ext>
            </p:extLst>
          </p:nvPr>
        </p:nvGraphicFramePr>
        <p:xfrm>
          <a:off x="6307031" y="1464738"/>
          <a:ext cx="5690148" cy="2887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835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4835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483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4835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94835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4835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585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날짜</a:t>
                      </a:r>
                      <a:endParaRPr lang="ko-KR" altLang="en-US" sz="105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2021.08</a:t>
                      </a:r>
                      <a:endParaRPr lang="ko-KR" altLang="en-US" sz="11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2020.08</a:t>
                      </a:r>
                      <a:endParaRPr lang="ko-KR" altLang="en-US" sz="11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2019.08</a:t>
                      </a:r>
                      <a:endParaRPr lang="ko-KR" altLang="en-US" sz="11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2018.08</a:t>
                      </a:r>
                      <a:endParaRPr lang="ko-KR" altLang="en-US" sz="11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2016.08</a:t>
                      </a:r>
                      <a:endParaRPr lang="ko-KR" altLang="en-US" sz="11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497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1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1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관리자</a:t>
                      </a:r>
                      <a:endParaRPr lang="en-US" altLang="ko-KR" sz="105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전문가</a:t>
                      </a:r>
                      <a:endParaRPr lang="en-US" altLang="ko-KR" sz="105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26.20%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28.20%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27.30%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25.70%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24.30%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1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사무</a:t>
                      </a:r>
                      <a:endParaRPr lang="en-US" altLang="ko-KR" sz="105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종사자</a:t>
                      </a:r>
                      <a:endParaRPr lang="en-US" altLang="ko-KR" sz="105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24.80%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25.50%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25.70%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26.40%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24.90%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1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서비스</a:t>
                      </a:r>
                      <a:endParaRPr lang="en-US" altLang="ko-KR" sz="105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판매 종사자</a:t>
                      </a:r>
                      <a:endParaRPr lang="ko-KR" altLang="en-US" sz="105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31.50%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30.50%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28.70%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30.90%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32.90%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1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농림어업</a:t>
                      </a:r>
                      <a:endParaRPr lang="en-US" altLang="ko-KR" sz="105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숙련 종사자</a:t>
                      </a:r>
                      <a:endParaRPr lang="ko-KR" altLang="en-US" sz="105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0.40%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0.40%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0.20%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0.40%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0.50%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015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기능 기계조작</a:t>
                      </a:r>
                      <a:endParaRPr lang="en-US" altLang="ko-KR" sz="105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종사자</a:t>
                      </a:r>
                      <a:endParaRPr lang="ko-KR" altLang="en-US" sz="105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4.00%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3.60%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4.80%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4.70%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3.50%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1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단순 </a:t>
                      </a:r>
                      <a:endParaRPr lang="en-US" altLang="ko-KR" sz="1050" dirty="0" smtClean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05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노무 종사자</a:t>
                      </a:r>
                      <a:endParaRPr lang="ko-KR" altLang="en-US" sz="105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12.90%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11.90%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13.40%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11.90%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G마켓 산스 TTF Medium" panose="02000000000000000000" pitchFamily="2" charset="-127"/>
                          <a:ea typeface="G마켓 산스 TTF Medium" panose="02000000000000000000" pitchFamily="2" charset="-127"/>
                        </a:rPr>
                        <a:t>14.00%</a:t>
                      </a:r>
                      <a:endParaRPr lang="ko-KR" altLang="en-US" sz="1200" dirty="0">
                        <a:latin typeface="G마켓 산스 TTF Medium" panose="02000000000000000000" pitchFamily="2" charset="-127"/>
                        <a:ea typeface="G마켓 산스 TTF Medium" panose="02000000000000000000" pitchFamily="2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D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grpSp>
        <p:nvGrpSpPr>
          <p:cNvPr id="13" name="그룹 12"/>
          <p:cNvGrpSpPr/>
          <p:nvPr/>
        </p:nvGrpSpPr>
        <p:grpSpPr>
          <a:xfrm>
            <a:off x="512212" y="4839061"/>
            <a:ext cx="11172965" cy="1633498"/>
            <a:chOff x="552834" y="4986206"/>
            <a:chExt cx="11172965" cy="1633498"/>
          </a:xfrm>
        </p:grpSpPr>
        <p:grpSp>
          <p:nvGrpSpPr>
            <p:cNvPr id="21" name="그룹 20"/>
            <p:cNvGrpSpPr/>
            <p:nvPr/>
          </p:nvGrpSpPr>
          <p:grpSpPr>
            <a:xfrm>
              <a:off x="552834" y="5018783"/>
              <a:ext cx="4768493" cy="1600921"/>
              <a:chOff x="1124948" y="5174879"/>
              <a:chExt cx="4768493" cy="1600921"/>
            </a:xfrm>
          </p:grpSpPr>
          <p:sp>
            <p:nvSpPr>
              <p:cNvPr id="22" name="모서리가 둥근 직사각형 21"/>
              <p:cNvSpPr/>
              <p:nvPr/>
            </p:nvSpPr>
            <p:spPr>
              <a:xfrm>
                <a:off x="1124948" y="5174879"/>
                <a:ext cx="4768493" cy="1600921"/>
              </a:xfrm>
              <a:prstGeom prst="roundRect">
                <a:avLst/>
              </a:prstGeom>
              <a:solidFill>
                <a:srgbClr val="DCDB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1233483" y="5369267"/>
                <a:ext cx="7633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2016</a:t>
                </a:r>
                <a:endParaRPr lang="ko-KR" altLang="en-US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</p:grpSp>
        <p:grpSp>
          <p:nvGrpSpPr>
            <p:cNvPr id="11" name="그룹 10"/>
            <p:cNvGrpSpPr/>
            <p:nvPr/>
          </p:nvGrpSpPr>
          <p:grpSpPr>
            <a:xfrm>
              <a:off x="5777408" y="5493242"/>
              <a:ext cx="780059" cy="625227"/>
              <a:chOff x="8021967" y="5071381"/>
              <a:chExt cx="883188" cy="707886"/>
            </a:xfrm>
          </p:grpSpPr>
          <p:sp>
            <p:nvSpPr>
              <p:cNvPr id="25" name="갈매기형 수장 24"/>
              <p:cNvSpPr/>
              <p:nvPr/>
            </p:nvSpPr>
            <p:spPr>
              <a:xfrm>
                <a:off x="8350942" y="5071381"/>
                <a:ext cx="554213" cy="707886"/>
              </a:xfrm>
              <a:prstGeom prst="chevron">
                <a:avLst/>
              </a:prstGeom>
              <a:solidFill>
                <a:srgbClr val="0061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갈매기형 수장 25"/>
              <p:cNvSpPr/>
              <p:nvPr/>
            </p:nvSpPr>
            <p:spPr>
              <a:xfrm>
                <a:off x="8021967" y="5071381"/>
                <a:ext cx="554213" cy="707886"/>
              </a:xfrm>
              <a:prstGeom prst="chevron">
                <a:avLst/>
              </a:prstGeom>
              <a:solidFill>
                <a:srgbClr val="0061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006182"/>
                  </a:solidFill>
                </a:endParaRPr>
              </a:p>
            </p:txBody>
          </p:sp>
        </p:grpSp>
        <p:grpSp>
          <p:nvGrpSpPr>
            <p:cNvPr id="27" name="그룹 26"/>
            <p:cNvGrpSpPr/>
            <p:nvPr/>
          </p:nvGrpSpPr>
          <p:grpSpPr>
            <a:xfrm>
              <a:off x="6957306" y="4986206"/>
              <a:ext cx="4768493" cy="1600921"/>
              <a:chOff x="1124948" y="5174879"/>
              <a:chExt cx="4768493" cy="1600921"/>
            </a:xfrm>
          </p:grpSpPr>
          <p:sp>
            <p:nvSpPr>
              <p:cNvPr id="28" name="모서리가 둥근 직사각형 27"/>
              <p:cNvSpPr/>
              <p:nvPr/>
            </p:nvSpPr>
            <p:spPr>
              <a:xfrm>
                <a:off x="1124948" y="5174879"/>
                <a:ext cx="4768493" cy="1600921"/>
              </a:xfrm>
              <a:prstGeom prst="roundRect">
                <a:avLst/>
              </a:prstGeom>
              <a:solidFill>
                <a:srgbClr val="DCDB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233483" y="5369267"/>
                <a:ext cx="7633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2021</a:t>
                </a:r>
                <a:endParaRPr lang="ko-KR" altLang="en-US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</p:grpSp>
      </p:grpSp>
      <p:sp>
        <p:nvSpPr>
          <p:cNvPr id="31" name="TextBox 30"/>
          <p:cNvSpPr txBox="1"/>
          <p:nvPr/>
        </p:nvSpPr>
        <p:spPr>
          <a:xfrm>
            <a:off x="589686" y="5598779"/>
            <a:ext cx="5492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서비스 종사자</a:t>
            </a:r>
            <a:r>
              <a: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사무 종사자</a:t>
            </a:r>
            <a:r>
              <a: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관리 전문가</a:t>
            </a:r>
            <a:r>
              <a: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단순 노무</a:t>
            </a:r>
            <a:endParaRPr lang="ko-KR" altLang="en-US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438455" y="5519446"/>
            <a:ext cx="5492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서비스 종사자</a:t>
            </a:r>
            <a:r>
              <a: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관리 전문가</a:t>
            </a:r>
            <a:r>
              <a: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사무 종사자</a:t>
            </a:r>
            <a:endParaRPr lang="ko-KR" altLang="en-US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75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3" name="순서도: 페이지 연결자 2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7526611" y="196212"/>
            <a:ext cx="3409908" cy="747978"/>
            <a:chOff x="7691981" y="530613"/>
            <a:chExt cx="3409908" cy="747978"/>
          </a:xfrm>
        </p:grpSpPr>
        <p:sp>
          <p:nvSpPr>
            <p:cNvPr id="6" name="TextBox 5"/>
            <p:cNvSpPr txBox="1"/>
            <p:nvPr/>
          </p:nvSpPr>
          <p:spPr>
            <a:xfrm>
              <a:off x="7691981" y="530613"/>
              <a:ext cx="3409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시행하는 프로그램 현황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245017" y="970814"/>
              <a:ext cx="28568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텍스트 분석을 통한 현황 알아보기 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545501" y="3307915"/>
            <a:ext cx="5029200" cy="310763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2738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6366510" y="1287980"/>
            <a:ext cx="4570009" cy="512756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rgbClr val="2738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>
            <a:off x="276342" y="540003"/>
            <a:ext cx="7803305" cy="2369879"/>
            <a:chOff x="292509" y="1098079"/>
            <a:chExt cx="7803305" cy="2369879"/>
          </a:xfrm>
        </p:grpSpPr>
        <p:sp>
          <p:nvSpPr>
            <p:cNvPr id="10" name="TextBox 9"/>
            <p:cNvSpPr txBox="1"/>
            <p:nvPr/>
          </p:nvSpPr>
          <p:spPr>
            <a:xfrm>
              <a:off x="292509" y="1098079"/>
              <a:ext cx="1710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프로그램 특징</a:t>
              </a:r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grpSp>
          <p:nvGrpSpPr>
            <p:cNvPr id="13" name="그룹 12"/>
            <p:cNvGrpSpPr/>
            <p:nvPr/>
          </p:nvGrpSpPr>
          <p:grpSpPr>
            <a:xfrm>
              <a:off x="324039" y="1498189"/>
              <a:ext cx="7771775" cy="1040284"/>
              <a:chOff x="452021" y="2033526"/>
              <a:chExt cx="7771775" cy="1040284"/>
            </a:xfrm>
          </p:grpSpPr>
          <p:sp>
            <p:nvSpPr>
              <p:cNvPr id="12" name="모서리가 둥근 직사각형 11"/>
              <p:cNvSpPr/>
              <p:nvPr/>
            </p:nvSpPr>
            <p:spPr>
              <a:xfrm>
                <a:off x="452021" y="2033526"/>
                <a:ext cx="5472124" cy="1040284"/>
              </a:xfrm>
              <a:prstGeom prst="roundRect">
                <a:avLst/>
              </a:prstGeom>
              <a:solidFill>
                <a:srgbClr val="DCDB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57347" y="2095081"/>
                <a:ext cx="7666449" cy="9787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-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자격증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(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엑셀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)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취득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 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실무활용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 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직무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(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기능사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조리사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전문가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),</a:t>
                </a:r>
              </a:p>
              <a:p>
                <a:pPr>
                  <a:lnSpc>
                    <a:spcPct val="120000"/>
                  </a:lnSpc>
                </a:pP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취업 지원 상담</a:t>
                </a:r>
                <a:endPara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-</a:t>
                </a:r>
                <a:r>
                  <a:rPr lang="ko-KR" altLang="en-US" sz="1600" dirty="0" err="1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내일배움카드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 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국비 관련 프로그램</a:t>
                </a:r>
                <a:endParaRPr lang="ko-KR" altLang="en-US" sz="16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  <p:grpSp>
          <p:nvGrpSpPr>
            <p:cNvPr id="19" name="그룹 18"/>
            <p:cNvGrpSpPr/>
            <p:nvPr/>
          </p:nvGrpSpPr>
          <p:grpSpPr>
            <a:xfrm>
              <a:off x="324039" y="2706644"/>
              <a:ext cx="453961" cy="340332"/>
              <a:chOff x="589585" y="2722454"/>
              <a:chExt cx="453961" cy="340332"/>
            </a:xfrm>
          </p:grpSpPr>
          <p:sp>
            <p:nvSpPr>
              <p:cNvPr id="14" name="갈매기형 수장 13"/>
              <p:cNvSpPr/>
              <p:nvPr/>
            </p:nvSpPr>
            <p:spPr>
              <a:xfrm>
                <a:off x="589585" y="2722455"/>
                <a:ext cx="266449" cy="340331"/>
              </a:xfrm>
              <a:prstGeom prst="chevron">
                <a:avLst/>
              </a:prstGeom>
              <a:solidFill>
                <a:srgbClr val="0061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갈매기형 수장 14"/>
              <p:cNvSpPr/>
              <p:nvPr/>
            </p:nvSpPr>
            <p:spPr>
              <a:xfrm>
                <a:off x="777097" y="2722454"/>
                <a:ext cx="266449" cy="340331"/>
              </a:xfrm>
              <a:prstGeom prst="chevron">
                <a:avLst/>
              </a:prstGeom>
              <a:solidFill>
                <a:srgbClr val="0061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836651" y="2600028"/>
              <a:ext cx="3425938" cy="867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발전 가능성이 있는 </a:t>
              </a:r>
              <a:r>
                <a:rPr lang="ko-KR" altLang="en-US" sz="14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직군이나</a:t>
              </a:r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산업에 관련 </a:t>
              </a:r>
              <a:endPara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4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교육 </a:t>
              </a:r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프로그램을 기획할 예정</a:t>
              </a:r>
            </a:p>
            <a:p>
              <a:pPr>
                <a:lnSpc>
                  <a:spcPct val="120000"/>
                </a:lnSpc>
              </a:pPr>
              <a:endPara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437070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3" name="순서도: 페이지 연결자 2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57879" y="601483"/>
            <a:ext cx="3583032" cy="769442"/>
            <a:chOff x="457879" y="601483"/>
            <a:chExt cx="3583032" cy="769442"/>
          </a:xfrm>
        </p:grpSpPr>
        <p:sp>
          <p:nvSpPr>
            <p:cNvPr id="10" name="TextBox 9"/>
            <p:cNvSpPr txBox="1"/>
            <p:nvPr/>
          </p:nvSpPr>
          <p:spPr>
            <a:xfrm>
              <a:off x="457879" y="601483"/>
              <a:ext cx="35830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강서구 내 산업 발전 흐름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89409" y="1063148"/>
              <a:ext cx="22381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강서구 연도별 산업체 현황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489409" y="1991033"/>
            <a:ext cx="6489290" cy="407055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2738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" name="그룹 29"/>
          <p:cNvGrpSpPr/>
          <p:nvPr/>
        </p:nvGrpSpPr>
        <p:grpSpPr>
          <a:xfrm>
            <a:off x="7296467" y="2196174"/>
            <a:ext cx="4348468" cy="3930932"/>
            <a:chOff x="7296467" y="2151930"/>
            <a:chExt cx="4348468" cy="3930932"/>
          </a:xfrm>
        </p:grpSpPr>
        <p:grpSp>
          <p:nvGrpSpPr>
            <p:cNvPr id="25" name="그룹 24"/>
            <p:cNvGrpSpPr/>
            <p:nvPr/>
          </p:nvGrpSpPr>
          <p:grpSpPr>
            <a:xfrm>
              <a:off x="7296467" y="4909334"/>
              <a:ext cx="4325259" cy="679760"/>
              <a:chOff x="7296470" y="2151930"/>
              <a:chExt cx="4325259" cy="679760"/>
            </a:xfrm>
          </p:grpSpPr>
          <p:sp>
            <p:nvSpPr>
              <p:cNvPr id="26" name="모서리가 둥근 직사각형 25"/>
              <p:cNvSpPr/>
              <p:nvPr/>
            </p:nvSpPr>
            <p:spPr>
              <a:xfrm>
                <a:off x="7296470" y="2151930"/>
                <a:ext cx="4325259" cy="679760"/>
              </a:xfrm>
              <a:prstGeom prst="roundRect">
                <a:avLst/>
              </a:prstGeom>
              <a:solidFill>
                <a:srgbClr val="DCDB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8000015" y="2307144"/>
                <a:ext cx="29562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전문 과학 및 기술 서비스업 </a:t>
                </a:r>
                <a:endParaRPr lang="ko-KR" altLang="en-US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</p:grpSp>
        <p:grpSp>
          <p:nvGrpSpPr>
            <p:cNvPr id="29" name="그룹 28"/>
            <p:cNvGrpSpPr/>
            <p:nvPr/>
          </p:nvGrpSpPr>
          <p:grpSpPr>
            <a:xfrm>
              <a:off x="7296468" y="2151930"/>
              <a:ext cx="4348467" cy="3930932"/>
              <a:chOff x="7296468" y="2151930"/>
              <a:chExt cx="4348467" cy="3930932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7296470" y="2151930"/>
                <a:ext cx="4325259" cy="679760"/>
                <a:chOff x="7296470" y="2151930"/>
                <a:chExt cx="4325259" cy="679760"/>
              </a:xfrm>
            </p:grpSpPr>
            <p:sp>
              <p:nvSpPr>
                <p:cNvPr id="15" name="모서리가 둥근 직사각형 14"/>
                <p:cNvSpPr/>
                <p:nvPr/>
              </p:nvSpPr>
              <p:spPr>
                <a:xfrm>
                  <a:off x="7296470" y="2151930"/>
                  <a:ext cx="4325259" cy="679760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8634193" y="2307144"/>
                  <a:ext cx="164981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운수 및 창고업</a:t>
                  </a:r>
                  <a:endParaRPr lang="ko-KR" altLang="en-US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</p:grpSp>
          <p:sp>
            <p:nvSpPr>
              <p:cNvPr id="21" name="TextBox 20"/>
              <p:cNvSpPr txBox="1"/>
              <p:nvPr/>
            </p:nvSpPr>
            <p:spPr>
              <a:xfrm>
                <a:off x="7310094" y="2986904"/>
                <a:ext cx="433484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다소 감소 추세이지만 여전히 제일 많은 수 차지</a:t>
                </a:r>
                <a:endParaRPr lang="ko-KR" altLang="en-US" sz="16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  <p:grpSp>
            <p:nvGrpSpPr>
              <p:cNvPr id="22" name="그룹 21"/>
              <p:cNvGrpSpPr/>
              <p:nvPr/>
            </p:nvGrpSpPr>
            <p:grpSpPr>
              <a:xfrm>
                <a:off x="7296468" y="3580592"/>
                <a:ext cx="4325259" cy="679760"/>
                <a:chOff x="7296470" y="2151930"/>
                <a:chExt cx="4325259" cy="679760"/>
              </a:xfrm>
            </p:grpSpPr>
            <p:sp>
              <p:nvSpPr>
                <p:cNvPr id="23" name="모서리가 둥근 직사각형 22"/>
                <p:cNvSpPr/>
                <p:nvPr/>
              </p:nvSpPr>
              <p:spPr>
                <a:xfrm>
                  <a:off x="7296470" y="2151930"/>
                  <a:ext cx="4325259" cy="679760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8634193" y="2307144"/>
                  <a:ext cx="171393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도매 및 소매업 </a:t>
                  </a:r>
                  <a:endParaRPr lang="ko-KR" altLang="en-US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8462669" y="5744308"/>
                <a:ext cx="199285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가장 증가 폭 큰 산업</a:t>
                </a:r>
                <a:endParaRPr lang="ko-KR" altLang="en-US" sz="16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519032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3" name="순서도: 페이지 연결자 2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57879" y="601483"/>
            <a:ext cx="3583032" cy="984885"/>
            <a:chOff x="457879" y="601483"/>
            <a:chExt cx="3583032" cy="984885"/>
          </a:xfrm>
        </p:grpSpPr>
        <p:sp>
          <p:nvSpPr>
            <p:cNvPr id="10" name="TextBox 9"/>
            <p:cNvSpPr txBox="1"/>
            <p:nvPr/>
          </p:nvSpPr>
          <p:spPr>
            <a:xfrm>
              <a:off x="457879" y="601483"/>
              <a:ext cx="35830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강서구 내 산업 발전 흐름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89409" y="1063148"/>
              <a:ext cx="25346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강서구 직업유형별 </a:t>
              </a:r>
              <a:r>
                <a:rPr lang="ko-KR" altLang="en-US" sz="1400" dirty="0" err="1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여성취업수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489409" y="1991033"/>
            <a:ext cx="6489290" cy="407055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2738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7296467" y="2299411"/>
            <a:ext cx="4325262" cy="3577408"/>
            <a:chOff x="7296467" y="2151930"/>
            <a:chExt cx="4325262" cy="3577408"/>
          </a:xfrm>
        </p:grpSpPr>
        <p:grpSp>
          <p:nvGrpSpPr>
            <p:cNvPr id="25" name="그룹 24"/>
            <p:cNvGrpSpPr/>
            <p:nvPr/>
          </p:nvGrpSpPr>
          <p:grpSpPr>
            <a:xfrm>
              <a:off x="7296467" y="5049578"/>
              <a:ext cx="4325259" cy="679760"/>
              <a:chOff x="7296470" y="2203686"/>
              <a:chExt cx="4325259" cy="679760"/>
            </a:xfrm>
          </p:grpSpPr>
          <p:sp>
            <p:nvSpPr>
              <p:cNvPr id="26" name="모서리가 둥근 직사각형 25"/>
              <p:cNvSpPr/>
              <p:nvPr/>
            </p:nvSpPr>
            <p:spPr>
              <a:xfrm>
                <a:off x="7296470" y="2203686"/>
                <a:ext cx="4325259" cy="679760"/>
              </a:xfrm>
              <a:prstGeom prst="roundRect">
                <a:avLst/>
              </a:prstGeom>
              <a:solidFill>
                <a:srgbClr val="DCDB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8613206" y="2389803"/>
                <a:ext cx="17139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도매 및 소매업 </a:t>
                </a:r>
                <a:endParaRPr lang="ko-KR" altLang="en-US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</p:grpSp>
        <p:grpSp>
          <p:nvGrpSpPr>
            <p:cNvPr id="29" name="그룹 28"/>
            <p:cNvGrpSpPr/>
            <p:nvPr/>
          </p:nvGrpSpPr>
          <p:grpSpPr>
            <a:xfrm>
              <a:off x="7296468" y="2151930"/>
              <a:ext cx="4325261" cy="2065292"/>
              <a:chOff x="7296468" y="2151930"/>
              <a:chExt cx="4325261" cy="2065292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7296470" y="2151930"/>
                <a:ext cx="4325259" cy="679760"/>
                <a:chOff x="7296470" y="2151930"/>
                <a:chExt cx="4325259" cy="679760"/>
              </a:xfrm>
            </p:grpSpPr>
            <p:sp>
              <p:nvSpPr>
                <p:cNvPr id="15" name="모서리가 둥근 직사각형 14"/>
                <p:cNvSpPr/>
                <p:nvPr/>
              </p:nvSpPr>
              <p:spPr>
                <a:xfrm>
                  <a:off x="7296470" y="2151930"/>
                  <a:ext cx="4325259" cy="679760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8634193" y="2307144"/>
                  <a:ext cx="164981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운수 및 창고업</a:t>
                  </a:r>
                  <a:endParaRPr lang="ko-KR" altLang="en-US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</p:grpSp>
          <p:grpSp>
            <p:nvGrpSpPr>
              <p:cNvPr id="22" name="그룹 21"/>
              <p:cNvGrpSpPr/>
              <p:nvPr/>
            </p:nvGrpSpPr>
            <p:grpSpPr>
              <a:xfrm>
                <a:off x="7296468" y="3537462"/>
                <a:ext cx="4325259" cy="679760"/>
                <a:chOff x="7296470" y="2108800"/>
                <a:chExt cx="4325259" cy="679760"/>
              </a:xfrm>
            </p:grpSpPr>
            <p:sp>
              <p:nvSpPr>
                <p:cNvPr id="23" name="모서리가 둥근 직사각형 22"/>
                <p:cNvSpPr/>
                <p:nvPr/>
              </p:nvSpPr>
              <p:spPr>
                <a:xfrm>
                  <a:off x="7296470" y="2108800"/>
                  <a:ext cx="4325259" cy="679760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7984600" y="2315925"/>
                  <a:ext cx="305083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dirty="0" err="1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보건업</a:t>
                  </a:r>
                  <a:r>
                    <a:rPr lang="ko-KR" altLang="en-US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 및 사회복지 서비스업</a:t>
                  </a:r>
                  <a:endParaRPr lang="ko-KR" altLang="en-US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</p:grpSp>
        </p:grpSp>
        <p:sp>
          <p:nvSpPr>
            <p:cNvPr id="30" name="TextBox 29"/>
            <p:cNvSpPr txBox="1"/>
            <p:nvPr/>
          </p:nvSpPr>
          <p:spPr>
            <a:xfrm>
              <a:off x="7385724" y="4325914"/>
              <a:ext cx="4221027" cy="6832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증가 추세이며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,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2019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년에는 운수 및 창고업의 </a:t>
              </a:r>
              <a:endPara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여성 종사자 수와 비슷해짐</a:t>
              </a:r>
              <a:endPara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7442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3" name="순서도: 페이지 연결자 2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457879" y="601483"/>
            <a:ext cx="3583032" cy="984885"/>
            <a:chOff x="457879" y="601483"/>
            <a:chExt cx="3583032" cy="984885"/>
          </a:xfrm>
        </p:grpSpPr>
        <p:sp>
          <p:nvSpPr>
            <p:cNvPr id="10" name="TextBox 9"/>
            <p:cNvSpPr txBox="1"/>
            <p:nvPr/>
          </p:nvSpPr>
          <p:spPr>
            <a:xfrm>
              <a:off x="457879" y="601483"/>
              <a:ext cx="35830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강서구 내 산업 발전 흐름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89409" y="1063148"/>
              <a:ext cx="25346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강서구 직업유형별 </a:t>
              </a:r>
              <a:r>
                <a:rPr lang="ko-KR" altLang="en-US" sz="1400" dirty="0" err="1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여성취업수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489409" y="1991033"/>
            <a:ext cx="6489290" cy="407055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2738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7296467" y="2269915"/>
            <a:ext cx="4325262" cy="3554137"/>
            <a:chOff x="7296467" y="2151930"/>
            <a:chExt cx="4325262" cy="3554137"/>
          </a:xfrm>
        </p:grpSpPr>
        <p:grpSp>
          <p:nvGrpSpPr>
            <p:cNvPr id="29" name="그룹 28"/>
            <p:cNvGrpSpPr/>
            <p:nvPr/>
          </p:nvGrpSpPr>
          <p:grpSpPr>
            <a:xfrm>
              <a:off x="7296467" y="2151930"/>
              <a:ext cx="4325262" cy="1650650"/>
              <a:chOff x="7296467" y="2151930"/>
              <a:chExt cx="4325262" cy="1650650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7296470" y="2151930"/>
                <a:ext cx="4325259" cy="679760"/>
                <a:chOff x="7296470" y="2151930"/>
                <a:chExt cx="4325259" cy="679760"/>
              </a:xfrm>
            </p:grpSpPr>
            <p:sp>
              <p:nvSpPr>
                <p:cNvPr id="15" name="모서리가 둥근 직사각형 14"/>
                <p:cNvSpPr/>
                <p:nvPr/>
              </p:nvSpPr>
              <p:spPr>
                <a:xfrm>
                  <a:off x="7296470" y="2151930"/>
                  <a:ext cx="4325259" cy="679760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8809719" y="2343260"/>
                  <a:ext cx="129875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사무종사자</a:t>
                  </a:r>
                  <a:endParaRPr lang="ko-KR" altLang="en-US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</p:grpSp>
          <p:grpSp>
            <p:nvGrpSpPr>
              <p:cNvPr id="22" name="그룹 21"/>
              <p:cNvGrpSpPr/>
              <p:nvPr/>
            </p:nvGrpSpPr>
            <p:grpSpPr>
              <a:xfrm>
                <a:off x="7296467" y="3122820"/>
                <a:ext cx="4325259" cy="679760"/>
                <a:chOff x="7296469" y="1694158"/>
                <a:chExt cx="4325259" cy="679760"/>
              </a:xfrm>
            </p:grpSpPr>
            <p:sp>
              <p:nvSpPr>
                <p:cNvPr id="23" name="모서리가 둥근 직사각형 22"/>
                <p:cNvSpPr/>
                <p:nvPr/>
              </p:nvSpPr>
              <p:spPr>
                <a:xfrm>
                  <a:off x="7296469" y="1694158"/>
                  <a:ext cx="4325259" cy="679760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TextBox 23"/>
                <p:cNvSpPr txBox="1"/>
                <p:nvPr/>
              </p:nvSpPr>
              <p:spPr>
                <a:xfrm>
                  <a:off x="8235845" y="1849372"/>
                  <a:ext cx="244650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전문가 및 관련 종사자 </a:t>
                  </a:r>
                  <a:endParaRPr lang="ko-KR" altLang="en-US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</p:grpSp>
        </p:grpSp>
        <p:grpSp>
          <p:nvGrpSpPr>
            <p:cNvPr id="21" name="그룹 20"/>
            <p:cNvGrpSpPr/>
            <p:nvPr/>
          </p:nvGrpSpPr>
          <p:grpSpPr>
            <a:xfrm>
              <a:off x="7296467" y="4055417"/>
              <a:ext cx="4325262" cy="1650650"/>
              <a:chOff x="7296467" y="2151930"/>
              <a:chExt cx="4325262" cy="1650650"/>
            </a:xfrm>
          </p:grpSpPr>
          <p:grpSp>
            <p:nvGrpSpPr>
              <p:cNvPr id="28" name="그룹 27"/>
              <p:cNvGrpSpPr/>
              <p:nvPr/>
            </p:nvGrpSpPr>
            <p:grpSpPr>
              <a:xfrm>
                <a:off x="7296470" y="2151930"/>
                <a:ext cx="4325259" cy="679760"/>
                <a:chOff x="7296470" y="2151930"/>
                <a:chExt cx="4325259" cy="679760"/>
              </a:xfrm>
            </p:grpSpPr>
            <p:sp>
              <p:nvSpPr>
                <p:cNvPr id="34" name="모서리가 둥근 직사각형 33"/>
                <p:cNvSpPr/>
                <p:nvPr/>
              </p:nvSpPr>
              <p:spPr>
                <a:xfrm>
                  <a:off x="7296470" y="2151930"/>
                  <a:ext cx="4325259" cy="679760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5" name="TextBox 34"/>
                <p:cNvSpPr txBox="1"/>
                <p:nvPr/>
              </p:nvSpPr>
              <p:spPr>
                <a:xfrm>
                  <a:off x="8666250" y="2376002"/>
                  <a:ext cx="158569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서비스 종사자</a:t>
                  </a:r>
                  <a:endParaRPr lang="ko-KR" altLang="en-US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</p:grpSp>
          <p:grpSp>
            <p:nvGrpSpPr>
              <p:cNvPr id="31" name="그룹 30"/>
              <p:cNvGrpSpPr/>
              <p:nvPr/>
            </p:nvGrpSpPr>
            <p:grpSpPr>
              <a:xfrm>
                <a:off x="7296467" y="3122820"/>
                <a:ext cx="4325259" cy="679760"/>
                <a:chOff x="7296469" y="1694158"/>
                <a:chExt cx="4325259" cy="679760"/>
              </a:xfrm>
            </p:grpSpPr>
            <p:sp>
              <p:nvSpPr>
                <p:cNvPr id="32" name="모서리가 둥근 직사각형 31"/>
                <p:cNvSpPr/>
                <p:nvPr/>
              </p:nvSpPr>
              <p:spPr>
                <a:xfrm>
                  <a:off x="7296469" y="1694158"/>
                  <a:ext cx="4325259" cy="679760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8745600" y="1849372"/>
                  <a:ext cx="142699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판매 종사자 </a:t>
                  </a:r>
                  <a:endParaRPr lang="ko-KR" altLang="en-US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146629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57879" y="601483"/>
            <a:ext cx="4176143" cy="984885"/>
            <a:chOff x="457879" y="601483"/>
            <a:chExt cx="4176143" cy="984885"/>
          </a:xfrm>
        </p:grpSpPr>
        <p:sp>
          <p:nvSpPr>
            <p:cNvPr id="3" name="TextBox 2"/>
            <p:cNvSpPr txBox="1"/>
            <p:nvPr/>
          </p:nvSpPr>
          <p:spPr>
            <a:xfrm>
              <a:off x="457879" y="601483"/>
              <a:ext cx="41761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취업전망이 좋은 직업 및 산업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89409" y="1063148"/>
              <a:ext cx="24609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취업자 증가 속도가 빠른 직업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6" name="순서도: 페이지 연결자 5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489409" y="1991033"/>
            <a:ext cx="6489290" cy="407055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2738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7275838" y="1579960"/>
            <a:ext cx="4207272" cy="4525078"/>
            <a:chOff x="7275838" y="1432480"/>
            <a:chExt cx="4207272" cy="4525078"/>
          </a:xfrm>
        </p:grpSpPr>
        <p:grpSp>
          <p:nvGrpSpPr>
            <p:cNvPr id="14" name="그룹 13"/>
            <p:cNvGrpSpPr/>
            <p:nvPr/>
          </p:nvGrpSpPr>
          <p:grpSpPr>
            <a:xfrm>
              <a:off x="7275838" y="1432480"/>
              <a:ext cx="4207272" cy="1342102"/>
              <a:chOff x="7252226" y="1991034"/>
              <a:chExt cx="4207272" cy="1342102"/>
            </a:xfrm>
          </p:grpSpPr>
          <p:sp>
            <p:nvSpPr>
              <p:cNvPr id="9" name="모서리가 둥근 직사각형 8"/>
              <p:cNvSpPr/>
              <p:nvPr/>
            </p:nvSpPr>
            <p:spPr>
              <a:xfrm>
                <a:off x="7252226" y="1991034"/>
                <a:ext cx="4207272" cy="1342102"/>
              </a:xfrm>
              <a:prstGeom prst="roundRect">
                <a:avLst/>
              </a:prstGeom>
              <a:solidFill>
                <a:srgbClr val="DCDB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7508244" y="2160594"/>
                <a:ext cx="19672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 err="1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돌봄서비스종사자</a:t>
                </a:r>
                <a:endParaRPr lang="ko-KR" altLang="en-US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8113374" y="2529926"/>
                <a:ext cx="2484976" cy="6832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ko-KR" altLang="en-US" sz="16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신생아 돌봄</a:t>
                </a:r>
                <a:r>
                  <a:rPr lang="en-US" altLang="ko-KR" sz="16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 </a:t>
                </a:r>
                <a:r>
                  <a:rPr lang="ko-KR" altLang="en-US" sz="16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산모 돌봄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 </a:t>
                </a:r>
                <a:r>
                  <a:rPr lang="ko-KR" altLang="en-US" sz="1600" dirty="0" err="1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영유아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 </a:t>
                </a:r>
                <a:r>
                  <a:rPr lang="ko-KR" altLang="en-US" sz="16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돌봄</a:t>
                </a:r>
                <a:r>
                  <a:rPr lang="en-US" altLang="ko-KR" sz="16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 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초등 </a:t>
                </a:r>
                <a:r>
                  <a:rPr lang="ko-KR" altLang="en-US" sz="16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돌봄 등</a:t>
                </a:r>
              </a:p>
            </p:txBody>
          </p:sp>
        </p:grpSp>
        <p:grpSp>
          <p:nvGrpSpPr>
            <p:cNvPr id="15" name="그룹 14"/>
            <p:cNvGrpSpPr/>
            <p:nvPr/>
          </p:nvGrpSpPr>
          <p:grpSpPr>
            <a:xfrm>
              <a:off x="7275838" y="3023968"/>
              <a:ext cx="4207272" cy="1342102"/>
              <a:chOff x="7252226" y="1991034"/>
              <a:chExt cx="4207272" cy="1342102"/>
            </a:xfrm>
          </p:grpSpPr>
          <p:sp>
            <p:nvSpPr>
              <p:cNvPr id="16" name="모서리가 둥근 직사각형 15"/>
              <p:cNvSpPr/>
              <p:nvPr/>
            </p:nvSpPr>
            <p:spPr>
              <a:xfrm>
                <a:off x="7252226" y="1991034"/>
                <a:ext cx="4207272" cy="1342102"/>
              </a:xfrm>
              <a:prstGeom prst="roundRect">
                <a:avLst/>
              </a:prstGeom>
              <a:solidFill>
                <a:srgbClr val="DCDB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508244" y="2160594"/>
                <a:ext cx="13917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IT</a:t>
                </a:r>
                <a:r>
                  <a:rPr lang="ko-KR" altLang="en-US" dirty="0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관련 직종</a:t>
                </a:r>
                <a:endParaRPr lang="ko-KR" altLang="en-US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7629273" y="2529926"/>
                <a:ext cx="3453189" cy="6832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데이터 전문가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 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컴퓨터 시스템 전문가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웹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/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시스템 소프트웨어 개발자</a:t>
                </a:r>
                <a:endParaRPr lang="ko-KR" altLang="en-US" sz="16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  <p:grpSp>
          <p:nvGrpSpPr>
            <p:cNvPr id="19" name="그룹 18"/>
            <p:cNvGrpSpPr/>
            <p:nvPr/>
          </p:nvGrpSpPr>
          <p:grpSpPr>
            <a:xfrm>
              <a:off x="7275838" y="4615456"/>
              <a:ext cx="4207272" cy="1342102"/>
              <a:chOff x="7252226" y="1991034"/>
              <a:chExt cx="4207272" cy="1342102"/>
            </a:xfrm>
          </p:grpSpPr>
          <p:sp>
            <p:nvSpPr>
              <p:cNvPr id="20" name="모서리가 둥근 직사각형 19"/>
              <p:cNvSpPr/>
              <p:nvPr/>
            </p:nvSpPr>
            <p:spPr>
              <a:xfrm>
                <a:off x="7252226" y="1991034"/>
                <a:ext cx="4207272" cy="1342102"/>
              </a:xfrm>
              <a:prstGeom prst="roundRect">
                <a:avLst/>
              </a:prstGeom>
              <a:solidFill>
                <a:srgbClr val="DCDB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7508244" y="2160594"/>
                <a:ext cx="6944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그 외</a:t>
                </a:r>
                <a:endParaRPr lang="ko-KR" altLang="en-US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7858502" y="2529926"/>
                <a:ext cx="2994731" cy="6832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반려동물 미용 및 관리 종사원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 </a:t>
                </a:r>
                <a:endParaRPr lang="en-US" altLang="ko-KR" sz="16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영상 녹화 및 편집기사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 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만화가   </a:t>
                </a:r>
                <a:endPara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826559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57879" y="601483"/>
            <a:ext cx="4176143" cy="984885"/>
            <a:chOff x="457879" y="601483"/>
            <a:chExt cx="4176143" cy="984885"/>
          </a:xfrm>
        </p:grpSpPr>
        <p:sp>
          <p:nvSpPr>
            <p:cNvPr id="3" name="TextBox 2"/>
            <p:cNvSpPr txBox="1"/>
            <p:nvPr/>
          </p:nvSpPr>
          <p:spPr>
            <a:xfrm>
              <a:off x="457879" y="601483"/>
              <a:ext cx="41761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취업전망이 좋은 직업 및 산업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89409" y="1063148"/>
              <a:ext cx="24609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취업자 증가 속도가 빠른 직업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6" name="순서도: 페이지 연결자 5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489409" y="1991033"/>
            <a:ext cx="6489290" cy="407055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2738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7275838" y="1579960"/>
            <a:ext cx="4207272" cy="4525078"/>
            <a:chOff x="7275838" y="1432480"/>
            <a:chExt cx="4207272" cy="4525078"/>
          </a:xfrm>
        </p:grpSpPr>
        <p:grpSp>
          <p:nvGrpSpPr>
            <p:cNvPr id="14" name="그룹 13"/>
            <p:cNvGrpSpPr/>
            <p:nvPr/>
          </p:nvGrpSpPr>
          <p:grpSpPr>
            <a:xfrm>
              <a:off x="7275838" y="1432480"/>
              <a:ext cx="4207272" cy="1562484"/>
              <a:chOff x="7252226" y="1991034"/>
              <a:chExt cx="4207272" cy="1562484"/>
            </a:xfrm>
          </p:grpSpPr>
          <p:sp>
            <p:nvSpPr>
              <p:cNvPr id="9" name="모서리가 둥근 직사각형 8"/>
              <p:cNvSpPr/>
              <p:nvPr/>
            </p:nvSpPr>
            <p:spPr>
              <a:xfrm>
                <a:off x="7252226" y="1991034"/>
                <a:ext cx="4207272" cy="1342102"/>
              </a:xfrm>
              <a:prstGeom prst="roundRect">
                <a:avLst/>
              </a:prstGeom>
              <a:solidFill>
                <a:srgbClr val="DCDB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7508244" y="2160594"/>
                <a:ext cx="139172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IT</a:t>
                </a:r>
                <a:r>
                  <a:rPr lang="ko-KR" altLang="en-US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관련 직종</a:t>
                </a:r>
              </a:p>
              <a:p>
                <a:endParaRPr lang="ko-KR" altLang="en-US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7971512" y="2427056"/>
                <a:ext cx="2768707" cy="11264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ko-KR" altLang="en-US" sz="14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인터넷 정보매개 서비스업</a:t>
                </a:r>
                <a:r>
                  <a:rPr lang="en-US" altLang="ko-KR" sz="14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ko-KR" altLang="en-US" sz="14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소프트웨어 개발 및 </a:t>
                </a:r>
                <a:r>
                  <a:rPr lang="ko-KR" altLang="en-US" sz="1400" dirty="0" err="1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공급업</a:t>
                </a:r>
                <a:r>
                  <a:rPr lang="en-US" altLang="ko-KR" sz="14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</a:t>
                </a:r>
                <a:r>
                  <a:rPr lang="ko-KR" altLang="en-US" sz="14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 </a:t>
                </a:r>
                <a:endPara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  <a:p>
                <a:pPr algn="ctr">
                  <a:lnSpc>
                    <a:spcPct val="120000"/>
                  </a:lnSpc>
                </a:pPr>
                <a:r>
                  <a:rPr lang="ko-KR" altLang="en-US" sz="14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기타 </a:t>
                </a:r>
                <a:r>
                  <a:rPr lang="ko-KR" altLang="en-US" sz="14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전문</a:t>
                </a:r>
                <a:r>
                  <a:rPr lang="en-US" altLang="ko-KR" sz="14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 </a:t>
                </a:r>
                <a:r>
                  <a:rPr lang="ko-KR" altLang="en-US" sz="1400" dirty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과학 및 기술 서비스업</a:t>
                </a:r>
                <a:r>
                  <a:rPr lang="en-US" altLang="ko-KR" sz="14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 </a:t>
                </a:r>
              </a:p>
              <a:p>
                <a:pPr algn="ctr">
                  <a:lnSpc>
                    <a:spcPct val="120000"/>
                  </a:lnSpc>
                </a:pPr>
                <a:endPara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  <p:grpSp>
          <p:nvGrpSpPr>
            <p:cNvPr id="15" name="그룹 14"/>
            <p:cNvGrpSpPr/>
            <p:nvPr/>
          </p:nvGrpSpPr>
          <p:grpSpPr>
            <a:xfrm>
              <a:off x="7275838" y="3023968"/>
              <a:ext cx="4207272" cy="1342102"/>
              <a:chOff x="7252226" y="1991034"/>
              <a:chExt cx="4207272" cy="1342102"/>
            </a:xfrm>
          </p:grpSpPr>
          <p:sp>
            <p:nvSpPr>
              <p:cNvPr id="16" name="모서리가 둥근 직사각형 15"/>
              <p:cNvSpPr/>
              <p:nvPr/>
            </p:nvSpPr>
            <p:spPr>
              <a:xfrm>
                <a:off x="7252226" y="1991034"/>
                <a:ext cx="4207272" cy="1342102"/>
              </a:xfrm>
              <a:prstGeom prst="roundRect">
                <a:avLst/>
              </a:prstGeom>
              <a:solidFill>
                <a:srgbClr val="DCDB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508244" y="2160594"/>
                <a:ext cx="18085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복지시설 </a:t>
                </a:r>
                <a:r>
                  <a:rPr lang="ko-KR" altLang="en-US" dirty="0" err="1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운영업</a:t>
                </a:r>
                <a:endParaRPr lang="ko-KR" altLang="en-US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8199943" y="2529926"/>
                <a:ext cx="2311850" cy="6832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ko-KR" altLang="en-US" sz="1600" dirty="0" err="1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비거주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 복지시설 </a:t>
                </a:r>
                <a:r>
                  <a:rPr lang="ko-KR" altLang="en-US" sz="1600" dirty="0" err="1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운영업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거주 복지시설 </a:t>
                </a:r>
                <a:r>
                  <a:rPr lang="ko-KR" altLang="en-US" sz="1600" dirty="0" err="1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운영업</a:t>
                </a:r>
                <a:endPara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  <p:grpSp>
          <p:nvGrpSpPr>
            <p:cNvPr id="19" name="그룹 18"/>
            <p:cNvGrpSpPr/>
            <p:nvPr/>
          </p:nvGrpSpPr>
          <p:grpSpPr>
            <a:xfrm>
              <a:off x="7275838" y="4615456"/>
              <a:ext cx="4207272" cy="1342102"/>
              <a:chOff x="7252226" y="1991034"/>
              <a:chExt cx="4207272" cy="1342102"/>
            </a:xfrm>
          </p:grpSpPr>
          <p:sp>
            <p:nvSpPr>
              <p:cNvPr id="20" name="모서리가 둥근 직사각형 19"/>
              <p:cNvSpPr/>
              <p:nvPr/>
            </p:nvSpPr>
            <p:spPr>
              <a:xfrm>
                <a:off x="7252226" y="1991034"/>
                <a:ext cx="4207272" cy="1342102"/>
              </a:xfrm>
              <a:prstGeom prst="roundRect">
                <a:avLst/>
              </a:prstGeom>
              <a:solidFill>
                <a:srgbClr val="DCDB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7508244" y="2160594"/>
                <a:ext cx="69442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그 외</a:t>
                </a:r>
                <a:endParaRPr lang="ko-KR" altLang="en-US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7374400" y="2529926"/>
                <a:ext cx="3962944" cy="6832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도서관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 </a:t>
                </a: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사적지 및 유사 여가 관련 서비스업</a:t>
                </a:r>
                <a:r>
                  <a:rPr lang="en-US" altLang="ko-KR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,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ko-KR" altLang="en-US" sz="16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창작 및 예술 관련 서비스업 </a:t>
                </a:r>
                <a:endPara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55908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7879" y="601483"/>
            <a:ext cx="2643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취업프로그램 제안</a:t>
            </a:r>
            <a:endParaRPr lang="en-US" altLang="ko-KR" sz="2400" dirty="0" smtClean="0">
              <a:solidFill>
                <a:srgbClr val="27383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6" name="순서도: 페이지 연결자 5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03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57879" y="1650239"/>
            <a:ext cx="6759216" cy="4166694"/>
            <a:chOff x="634775" y="2441718"/>
            <a:chExt cx="6759216" cy="2610341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634775" y="2441718"/>
              <a:ext cx="5119961" cy="2610341"/>
            </a:xfrm>
            <a:prstGeom prst="roundRect">
              <a:avLst/>
            </a:prstGeom>
            <a:solidFill>
              <a:srgbClr val="DCDB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12735" y="2842112"/>
              <a:ext cx="33666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IT</a:t>
              </a:r>
              <a:r>
                <a:rPr lang="ko-KR" altLang="en-US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관련 </a:t>
              </a:r>
              <a:r>
                <a:rPr lang="ko-KR" altLang="en-US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직종 관련 프로그램 개설</a:t>
              </a:r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  <a:p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412735" y="3360241"/>
              <a:ext cx="5981256" cy="1461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fontAlgn="base">
                <a:lnSpc>
                  <a:spcPct val="130000"/>
                </a:lnSpc>
                <a:buFontTx/>
                <a:buChar char="-"/>
              </a:pP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개발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·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프로그래밍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보안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·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네트워크</a:t>
              </a:r>
              <a:r>
                <a:rPr lang="en-US" altLang="ko-KR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</a:p>
            <a:p>
              <a:pPr fontAlgn="base">
                <a:lnSpc>
                  <a:spcPct val="130000"/>
                </a:lnSpc>
              </a:pP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데이터 </a:t>
              </a:r>
              <a:r>
                <a:rPr lang="ko-KR" altLang="en-US" sz="16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사이언스에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관련된 </a:t>
              </a: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프로그램</a:t>
              </a:r>
              <a:endPara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fontAlgn="base">
                <a:lnSpc>
                  <a:spcPct val="130000"/>
                </a:lnSpc>
              </a:pP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fontAlgn="base">
                <a:lnSpc>
                  <a:spcPct val="130000"/>
                </a:lnSpc>
              </a:pPr>
              <a:r>
                <a:rPr lang="en-US" altLang="ko-KR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- IT 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취업 포트폴리오를 위한 공모전이나 </a:t>
              </a:r>
              <a:endPara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fontAlgn="base">
                <a:lnSpc>
                  <a:spcPct val="130000"/>
                </a:lnSpc>
              </a:pP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프로젝트와 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같은 실무적인 </a:t>
              </a:r>
              <a:endPara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fontAlgn="base">
                <a:lnSpc>
                  <a:spcPct val="130000"/>
                </a:lnSpc>
              </a:pP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경험을 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할 수 있는 </a:t>
              </a: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프로그램</a:t>
              </a: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>
                <a:lnSpc>
                  <a:spcPct val="130000"/>
                </a:lnSpc>
              </a:pP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6100488" y="1650240"/>
            <a:ext cx="6681618" cy="4166694"/>
            <a:chOff x="5940468" y="2428416"/>
            <a:chExt cx="6681618" cy="2610341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5940468" y="2428416"/>
              <a:ext cx="5119961" cy="2610341"/>
            </a:xfrm>
            <a:prstGeom prst="roundRect">
              <a:avLst/>
            </a:prstGeom>
            <a:solidFill>
              <a:srgbClr val="DCDB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848921" y="2828810"/>
              <a:ext cx="327365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돌봄서비스</a:t>
              </a:r>
              <a:r>
                <a:rPr lang="ko-KR" altLang="en-US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관련 프로그램 개설</a:t>
              </a:r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  <a:p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40830" y="3346939"/>
              <a:ext cx="5981256" cy="1261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fontAlgn="base">
                <a:lnSpc>
                  <a:spcPct val="130000"/>
                </a:lnSpc>
                <a:buFontTx/>
                <a:buChar char="-"/>
              </a:pP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간병인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노인 돌봄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아이 돌봄 관련 자격증 </a:t>
              </a:r>
              <a:endPara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fontAlgn="base">
                <a:lnSpc>
                  <a:spcPct val="130000"/>
                </a:lnSpc>
              </a:pP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또는 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직업 교육 </a:t>
              </a: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프로그램</a:t>
              </a:r>
              <a:endPara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fontAlgn="base">
                <a:lnSpc>
                  <a:spcPct val="130000"/>
                </a:lnSpc>
              </a:pP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marL="285750" indent="-285750" fontAlgn="base">
                <a:lnSpc>
                  <a:spcPct val="130000"/>
                </a:lnSpc>
                <a:buFontTx/>
                <a:buChar char="-"/>
              </a:pP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반려동물 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돌봄에 대한 </a:t>
              </a: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자격증이나</a:t>
              </a:r>
              <a:endPara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fontAlgn="base">
                <a:lnSpc>
                  <a:spcPct val="130000"/>
                </a:lnSpc>
              </a:pP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관련 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직업 교육 프로그램</a:t>
              </a:r>
            </a:p>
            <a:p>
              <a:pPr>
                <a:lnSpc>
                  <a:spcPct val="130000"/>
                </a:lnSpc>
              </a:pP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54615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7879" y="601483"/>
            <a:ext cx="2643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취업프로그램 제안</a:t>
            </a:r>
            <a:endParaRPr lang="en-US" altLang="ko-KR" sz="2400" dirty="0" smtClean="0">
              <a:solidFill>
                <a:srgbClr val="27383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6" name="순서도: 페이지 연결자 5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03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sp>
        <p:nvSpPr>
          <p:cNvPr id="9" name="모서리가 둥근 직사각형 8"/>
          <p:cNvSpPr/>
          <p:nvPr/>
        </p:nvSpPr>
        <p:spPr>
          <a:xfrm>
            <a:off x="457879" y="1650239"/>
            <a:ext cx="5119961" cy="4166694"/>
          </a:xfrm>
          <a:prstGeom prst="roundRect">
            <a:avLst/>
          </a:prstGeom>
          <a:solidFill>
            <a:srgbClr val="DCDB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6100488" y="1650240"/>
            <a:ext cx="5119961" cy="4166694"/>
          </a:xfrm>
          <a:prstGeom prst="roundRect">
            <a:avLst/>
          </a:prstGeom>
          <a:solidFill>
            <a:srgbClr val="DCDB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922909" y="2289359"/>
            <a:ext cx="4357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미용 또는 미디어 산업 관련 프로그램 개설</a:t>
            </a:r>
            <a:endParaRPr lang="ko-KR" altLang="en-US" dirty="0">
              <a:solidFill>
                <a:srgbClr val="27383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ko-KR" altLang="en-US" dirty="0">
              <a:solidFill>
                <a:srgbClr val="27383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22909" y="3056103"/>
            <a:ext cx="5981256" cy="2012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lnSpc>
                <a:spcPct val="130000"/>
              </a:lnSpc>
              <a:buFontTx/>
              <a:buChar char="-"/>
            </a:pPr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반려동물 </a:t>
            </a:r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미용사</a:t>
            </a:r>
            <a:r>
              <a: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헤어 미용사</a:t>
            </a:r>
            <a:r>
              <a: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메이크업</a:t>
            </a:r>
            <a:r>
              <a: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</a:p>
          <a:p>
            <a:pPr fontAlgn="base">
              <a:lnSpc>
                <a:spcPct val="130000"/>
              </a:lnSpc>
            </a:pPr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네일 </a:t>
            </a:r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아트 등 관련 </a:t>
            </a:r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프로그램</a:t>
            </a:r>
            <a:endParaRPr lang="en-US" altLang="ko-KR" sz="1600" dirty="0" smtClean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fontAlgn="base">
              <a:lnSpc>
                <a:spcPct val="130000"/>
              </a:lnSpc>
            </a:pPr>
            <a:endParaRPr lang="ko-KR" altLang="en-US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fontAlgn="base">
              <a:lnSpc>
                <a:spcPct val="130000"/>
              </a:lnSpc>
              <a:buFontTx/>
              <a:buChar char="-"/>
            </a:pPr>
            <a:r>
              <a: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3D </a:t>
            </a:r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모델링</a:t>
            </a:r>
            <a:r>
              <a: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웹 </a:t>
            </a:r>
            <a:r>
              <a:rPr lang="ko-KR" altLang="en-US" sz="16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퍼블리싱</a:t>
            </a:r>
            <a:r>
              <a: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en-US" altLang="ko-KR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UX·UI/</a:t>
            </a:r>
          </a:p>
          <a:p>
            <a:pPr fontAlgn="base">
              <a:lnSpc>
                <a:spcPct val="130000"/>
              </a:lnSpc>
            </a:pPr>
            <a:r>
              <a:rPr lang="ko-KR" altLang="en-US" sz="1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그래픽 </a:t>
            </a:r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디자인</a:t>
            </a:r>
            <a:r>
              <a: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사진</a:t>
            </a:r>
            <a:r>
              <a: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·</a:t>
            </a:r>
            <a:r>
              <a: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영상 등 관련 프로그램 </a:t>
            </a:r>
          </a:p>
          <a:p>
            <a:pPr>
              <a:lnSpc>
                <a:spcPct val="130000"/>
              </a:lnSpc>
            </a:pPr>
            <a:endParaRPr lang="ko-KR" altLang="en-US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356265" y="2289358"/>
            <a:ext cx="2608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멘토</a:t>
            </a:r>
            <a:r>
              <a:rPr lang="en-US" altLang="ko-KR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</a:t>
            </a:r>
            <a:r>
              <a:rPr lang="ko-KR" altLang="en-US" dirty="0" err="1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멘티</a:t>
            </a:r>
            <a:r>
              <a:rPr lang="ko-KR" altLang="en-US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프로그램 개설</a:t>
            </a:r>
            <a:endParaRPr lang="ko-KR" altLang="en-US" dirty="0">
              <a:solidFill>
                <a:srgbClr val="27383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ko-KR" altLang="en-US" dirty="0">
              <a:solidFill>
                <a:srgbClr val="27383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132513" y="3056103"/>
            <a:ext cx="5981256" cy="2316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lnSpc>
                <a:spcPct val="130000"/>
              </a:lnSpc>
            </a:pPr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- </a:t>
            </a:r>
            <a:r>
              <a:rPr lang="ko-KR" altLang="en-US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강서구 </a:t>
            </a:r>
            <a:r>
              <a: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내 취업자들과 </a:t>
            </a:r>
            <a:r>
              <a:rPr lang="ko-KR" altLang="en-US" sz="14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취업준비생들이</a:t>
            </a:r>
            <a:r>
              <a: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만나서 취업준비에 </a:t>
            </a:r>
            <a:r>
              <a:rPr lang="ko-KR" altLang="en-US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대한</a:t>
            </a:r>
            <a:endParaRPr lang="en-US" altLang="ko-KR" sz="1400" dirty="0" smtClean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lvl="0" fontAlgn="base">
              <a:lnSpc>
                <a:spcPct val="130000"/>
              </a:lnSpc>
            </a:pPr>
            <a:r>
              <a:rPr lang="ko-KR" altLang="en-US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방향성이나</a:t>
            </a:r>
            <a:r>
              <a:rPr lang="en-US" altLang="ko-KR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업무 </a:t>
            </a:r>
            <a:r>
              <a: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강도</a:t>
            </a:r>
            <a:r>
              <a:rPr lang="en-US" altLang="ko-KR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직장의 분위기에 대한 이야기를 </a:t>
            </a:r>
            <a:endParaRPr lang="en-US" altLang="ko-KR" sz="1400" dirty="0" smtClean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lvl="0" fontAlgn="base">
              <a:lnSpc>
                <a:spcPct val="130000"/>
              </a:lnSpc>
            </a:pPr>
            <a:r>
              <a:rPr lang="en-US" altLang="ko-KR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나눌 </a:t>
            </a:r>
            <a:r>
              <a: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수 있는 프로그램</a:t>
            </a:r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</a:p>
          <a:p>
            <a:pPr lvl="0" fontAlgn="base">
              <a:lnSpc>
                <a:spcPct val="130000"/>
              </a:lnSpc>
            </a:pP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lvl="0" fontAlgn="base">
              <a:lnSpc>
                <a:spcPct val="130000"/>
              </a:lnSpc>
            </a:pPr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- </a:t>
            </a:r>
            <a:r>
              <a:rPr lang="ko-KR" altLang="en-US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취업준비가 </a:t>
            </a:r>
            <a:r>
              <a: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막막한 초년생들이나</a:t>
            </a:r>
            <a:r>
              <a:rPr lang="en-US" altLang="ko-KR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경력이 단절되어 </a:t>
            </a:r>
            <a:endParaRPr lang="en-US" altLang="ko-KR" sz="1400" dirty="0" smtClean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lvl="0" fontAlgn="base">
              <a:lnSpc>
                <a:spcPct val="130000"/>
              </a:lnSpc>
            </a:pPr>
            <a:r>
              <a:rPr lang="en-US" altLang="ko-KR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재기가 </a:t>
            </a:r>
            <a:r>
              <a: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두려운 사람들에게 </a:t>
            </a:r>
            <a:r>
              <a:rPr lang="ko-KR" altLang="en-US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그걸 </a:t>
            </a:r>
            <a:r>
              <a: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경험하고 </a:t>
            </a:r>
            <a:endParaRPr lang="en-US" altLang="ko-KR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lvl="0" fontAlgn="base">
              <a:lnSpc>
                <a:spcPct val="130000"/>
              </a:lnSpc>
            </a:pPr>
            <a:r>
              <a:rPr lang="en-US" altLang="ko-KR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1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취업에 </a:t>
            </a:r>
            <a:r>
              <a: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성공한 사람들이 도움을 줄 수 있는 만남의 장</a:t>
            </a:r>
            <a:r>
              <a:rPr lang="en-US" altLang="ko-KR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 </a:t>
            </a: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30000"/>
              </a:lnSpc>
            </a:pPr>
            <a:endParaRPr lang="ko-KR" altLang="en-US" sz="1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926638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698549" y="1054756"/>
            <a:ext cx="47949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 smtClean="0">
                <a:solidFill>
                  <a:srgbClr val="00618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CONTENTS</a:t>
            </a:r>
            <a:endParaRPr lang="ko-KR" altLang="en-US" sz="5400" dirty="0">
              <a:solidFill>
                <a:srgbClr val="00618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45" name="그룹 44"/>
          <p:cNvGrpSpPr/>
          <p:nvPr/>
        </p:nvGrpSpPr>
        <p:grpSpPr>
          <a:xfrm>
            <a:off x="4627091" y="2678828"/>
            <a:ext cx="2855313" cy="3451134"/>
            <a:chOff x="689325" y="2997679"/>
            <a:chExt cx="2855313" cy="3451134"/>
          </a:xfrm>
        </p:grpSpPr>
        <p:grpSp>
          <p:nvGrpSpPr>
            <p:cNvPr id="32" name="그룹 31"/>
            <p:cNvGrpSpPr/>
            <p:nvPr/>
          </p:nvGrpSpPr>
          <p:grpSpPr>
            <a:xfrm>
              <a:off x="1664897" y="2997679"/>
              <a:ext cx="905774" cy="628235"/>
              <a:chOff x="1483743" y="3167390"/>
              <a:chExt cx="905774" cy="628235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1632700" y="3167390"/>
                <a:ext cx="60625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02</a:t>
                </a:r>
                <a:endParaRPr lang="ko-KR" altLang="en-US" sz="2400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cxnSp>
            <p:nvCxnSpPr>
              <p:cNvPr id="29" name="직선 연결선 28"/>
              <p:cNvCxnSpPr/>
              <p:nvPr/>
            </p:nvCxnSpPr>
            <p:spPr>
              <a:xfrm flipV="1">
                <a:off x="1483743" y="3786996"/>
                <a:ext cx="905774" cy="8629"/>
              </a:xfrm>
              <a:prstGeom prst="line">
                <a:avLst/>
              </a:prstGeom>
              <a:ln w="38100">
                <a:solidFill>
                  <a:srgbClr val="27383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TextBox 39"/>
            <p:cNvSpPr txBox="1"/>
            <p:nvPr/>
          </p:nvSpPr>
          <p:spPr>
            <a:xfrm>
              <a:off x="1524997" y="3935594"/>
              <a:ext cx="18546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solidFill>
                    <a:srgbClr val="00618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분석내용</a:t>
              </a:r>
              <a:endParaRPr lang="ko-KR" altLang="en-US" sz="2000" dirty="0">
                <a:solidFill>
                  <a:srgbClr val="00618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89325" y="4805286"/>
              <a:ext cx="2855313" cy="1643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여성 취업률</a:t>
              </a:r>
              <a:endParaRPr lang="en-US" altLang="ko-KR" sz="1400" dirty="0" smtClean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여성 </a:t>
              </a:r>
              <a:r>
                <a:rPr lang="ko-KR" altLang="en-US" sz="1400" dirty="0" err="1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취업시</a:t>
              </a:r>
              <a:r>
                <a:rPr lang="ko-KR" altLang="en-US" sz="1400" dirty="0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고려사항</a:t>
              </a:r>
              <a:endParaRPr lang="en-US" altLang="ko-KR" sz="1400" dirty="0" smtClean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시행 프로그램 현황</a:t>
              </a:r>
              <a:endParaRPr lang="en-US" altLang="ko-KR" sz="1400" dirty="0" smtClean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강서구 내 산업 발전 흐름</a:t>
              </a:r>
              <a:endParaRPr lang="en-US" altLang="ko-KR" sz="1400" dirty="0" smtClean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취업전망에 따른 직업 및 산업 분석</a:t>
              </a:r>
              <a:endParaRPr lang="en-US" altLang="ko-KR" sz="1400" dirty="0" smtClean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endParaRPr lang="ko-KR" altLang="en-US" sz="1400" dirty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43" name="타원 42"/>
            <p:cNvSpPr/>
            <p:nvPr/>
          </p:nvSpPr>
          <p:spPr>
            <a:xfrm>
              <a:off x="2061712" y="4505542"/>
              <a:ext cx="86265" cy="86265"/>
            </a:xfrm>
            <a:prstGeom prst="ellipse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1365704" y="2675627"/>
            <a:ext cx="2189233" cy="2458012"/>
            <a:chOff x="1190444" y="2997679"/>
            <a:chExt cx="2189233" cy="2458012"/>
          </a:xfrm>
        </p:grpSpPr>
        <p:grpSp>
          <p:nvGrpSpPr>
            <p:cNvPr id="47" name="그룹 46"/>
            <p:cNvGrpSpPr/>
            <p:nvPr/>
          </p:nvGrpSpPr>
          <p:grpSpPr>
            <a:xfrm>
              <a:off x="1664897" y="2997679"/>
              <a:ext cx="905774" cy="628235"/>
              <a:chOff x="1483743" y="3167390"/>
              <a:chExt cx="905774" cy="628235"/>
            </a:xfrm>
          </p:grpSpPr>
          <p:sp>
            <p:nvSpPr>
              <p:cNvPr id="51" name="TextBox 50"/>
              <p:cNvSpPr txBox="1"/>
              <p:nvPr/>
            </p:nvSpPr>
            <p:spPr>
              <a:xfrm>
                <a:off x="1632700" y="3167390"/>
                <a:ext cx="54694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01</a:t>
                </a:r>
                <a:endParaRPr lang="ko-KR" altLang="en-US" sz="2400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cxnSp>
            <p:nvCxnSpPr>
              <p:cNvPr id="52" name="직선 연결선 51"/>
              <p:cNvCxnSpPr/>
              <p:nvPr/>
            </p:nvCxnSpPr>
            <p:spPr>
              <a:xfrm flipV="1">
                <a:off x="1483743" y="3786996"/>
                <a:ext cx="905774" cy="8629"/>
              </a:xfrm>
              <a:prstGeom prst="line">
                <a:avLst/>
              </a:prstGeom>
              <a:ln w="38100">
                <a:solidFill>
                  <a:srgbClr val="27383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TextBox 47"/>
            <p:cNvSpPr txBox="1"/>
            <p:nvPr/>
          </p:nvSpPr>
          <p:spPr>
            <a:xfrm>
              <a:off x="1524997" y="3935594"/>
              <a:ext cx="18546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solidFill>
                    <a:srgbClr val="00618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분석개요</a:t>
              </a:r>
              <a:endParaRPr lang="ko-KR" altLang="en-US" sz="2000" dirty="0">
                <a:solidFill>
                  <a:srgbClr val="00618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190444" y="4846293"/>
              <a:ext cx="1854680" cy="609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분석 목적</a:t>
              </a:r>
              <a:endParaRPr lang="en-US" altLang="ko-KR" sz="1400" dirty="0" smtClean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배경 및 필요성</a:t>
              </a:r>
              <a:endParaRPr lang="ko-KR" altLang="en-US" sz="1400" dirty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50" name="타원 49"/>
            <p:cNvSpPr/>
            <p:nvPr/>
          </p:nvSpPr>
          <p:spPr>
            <a:xfrm>
              <a:off x="2061712" y="4505542"/>
              <a:ext cx="86265" cy="86265"/>
            </a:xfrm>
            <a:prstGeom prst="ellipse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8976981" y="2675627"/>
            <a:ext cx="2189233" cy="2716544"/>
            <a:chOff x="1190444" y="2997679"/>
            <a:chExt cx="2189233" cy="2716544"/>
          </a:xfrm>
        </p:grpSpPr>
        <p:grpSp>
          <p:nvGrpSpPr>
            <p:cNvPr id="18" name="그룹 17"/>
            <p:cNvGrpSpPr/>
            <p:nvPr/>
          </p:nvGrpSpPr>
          <p:grpSpPr>
            <a:xfrm>
              <a:off x="1664897" y="2997679"/>
              <a:ext cx="905774" cy="628235"/>
              <a:chOff x="1483743" y="3167390"/>
              <a:chExt cx="905774" cy="628235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1632700" y="3167390"/>
                <a:ext cx="6078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03</a:t>
                </a:r>
                <a:endParaRPr lang="ko-KR" altLang="en-US" sz="2400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cxnSp>
            <p:nvCxnSpPr>
              <p:cNvPr id="23" name="직선 연결선 22"/>
              <p:cNvCxnSpPr/>
              <p:nvPr/>
            </p:nvCxnSpPr>
            <p:spPr>
              <a:xfrm flipV="1">
                <a:off x="1483743" y="3786996"/>
                <a:ext cx="905774" cy="8629"/>
              </a:xfrm>
              <a:prstGeom prst="line">
                <a:avLst/>
              </a:prstGeom>
              <a:ln w="38100">
                <a:solidFill>
                  <a:srgbClr val="27383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/>
            <p:cNvSpPr txBox="1"/>
            <p:nvPr/>
          </p:nvSpPr>
          <p:spPr>
            <a:xfrm>
              <a:off x="1524997" y="3935594"/>
              <a:ext cx="18546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solidFill>
                    <a:srgbClr val="00618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분석결과</a:t>
              </a:r>
              <a:endParaRPr lang="ko-KR" altLang="en-US" sz="2000" dirty="0">
                <a:solidFill>
                  <a:srgbClr val="00618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190444" y="4846293"/>
              <a:ext cx="1854680" cy="867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프로그램 제안</a:t>
              </a:r>
              <a:endParaRPr lang="en-US" altLang="ko-KR" sz="1400" dirty="0" smtClean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활용방안 및 기대효과</a:t>
              </a:r>
              <a:endParaRPr lang="en-US" altLang="ko-KR" sz="1400" dirty="0" smtClean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dirty="0" err="1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향후과제</a:t>
              </a:r>
              <a:endParaRPr lang="en-US" altLang="ko-KR" sz="1400" dirty="0" smtClean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1" name="타원 20"/>
            <p:cNvSpPr/>
            <p:nvPr/>
          </p:nvSpPr>
          <p:spPr>
            <a:xfrm>
              <a:off x="2061712" y="4505542"/>
              <a:ext cx="86265" cy="86265"/>
            </a:xfrm>
            <a:prstGeom prst="ellipse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622118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879" y="601483"/>
            <a:ext cx="3026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활용방안 및 기대효과</a:t>
            </a:r>
            <a:endParaRPr lang="en-US" altLang="ko-KR" sz="2400" dirty="0" smtClean="0">
              <a:solidFill>
                <a:srgbClr val="27383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4" name="순서도: 페이지 연결자 3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03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3511101" y="1550518"/>
            <a:ext cx="5312674" cy="4772879"/>
            <a:chOff x="1635168" y="1607668"/>
            <a:chExt cx="5312674" cy="4772879"/>
          </a:xfrm>
        </p:grpSpPr>
        <p:grpSp>
          <p:nvGrpSpPr>
            <p:cNvPr id="27" name="그룹 26"/>
            <p:cNvGrpSpPr/>
            <p:nvPr/>
          </p:nvGrpSpPr>
          <p:grpSpPr>
            <a:xfrm>
              <a:off x="1635169" y="1607668"/>
              <a:ext cx="5312673" cy="1384193"/>
              <a:chOff x="1635169" y="1607668"/>
              <a:chExt cx="5312673" cy="1384193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1657791" y="1607668"/>
                <a:ext cx="803869" cy="707886"/>
                <a:chOff x="1035660" y="1316764"/>
                <a:chExt cx="803869" cy="707886"/>
              </a:xfrm>
            </p:grpSpPr>
            <p:sp>
              <p:nvSpPr>
                <p:cNvPr id="21" name="TextBox 20"/>
                <p:cNvSpPr txBox="1"/>
                <p:nvPr/>
              </p:nvSpPr>
              <p:spPr>
                <a:xfrm>
                  <a:off x="1035660" y="1316764"/>
                  <a:ext cx="803869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40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01</a:t>
                  </a:r>
                  <a:endParaRPr lang="ko-KR" altLang="en-US" sz="40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cxnSp>
              <p:nvCxnSpPr>
                <p:cNvPr id="22" name="직선 연결선 21"/>
                <p:cNvCxnSpPr/>
                <p:nvPr/>
              </p:nvCxnSpPr>
              <p:spPr>
                <a:xfrm>
                  <a:off x="1136143" y="2004553"/>
                  <a:ext cx="602901" cy="0"/>
                </a:xfrm>
                <a:prstGeom prst="line">
                  <a:avLst/>
                </a:prstGeom>
                <a:ln w="28575">
                  <a:solidFill>
                    <a:srgbClr val="DCDB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" name="TextBox 19"/>
              <p:cNvSpPr txBox="1"/>
              <p:nvPr/>
            </p:nvSpPr>
            <p:spPr>
              <a:xfrm>
                <a:off x="1635169" y="2622529"/>
                <a:ext cx="53126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 smtClean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여성의 취업률 증가로 인한 </a:t>
                </a:r>
                <a:r>
                  <a:rPr lang="ko-KR" altLang="en-US" dirty="0" err="1" smtClean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성평등한</a:t>
                </a:r>
                <a:r>
                  <a:rPr lang="ko-KR" altLang="en-US" dirty="0" smtClean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 고용 문화 기여</a:t>
                </a:r>
                <a:endPara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endParaRPr>
              </a:p>
            </p:txBody>
          </p:sp>
        </p:grpSp>
        <p:grpSp>
          <p:nvGrpSpPr>
            <p:cNvPr id="28" name="그룹 27"/>
            <p:cNvGrpSpPr/>
            <p:nvPr/>
          </p:nvGrpSpPr>
          <p:grpSpPr>
            <a:xfrm>
              <a:off x="1635168" y="3298836"/>
              <a:ext cx="3847528" cy="1384193"/>
              <a:chOff x="1635169" y="1607668"/>
              <a:chExt cx="3847528" cy="1384193"/>
            </a:xfrm>
          </p:grpSpPr>
          <p:grpSp>
            <p:nvGrpSpPr>
              <p:cNvPr id="29" name="그룹 28"/>
              <p:cNvGrpSpPr/>
              <p:nvPr/>
            </p:nvGrpSpPr>
            <p:grpSpPr>
              <a:xfrm>
                <a:off x="1657791" y="1607668"/>
                <a:ext cx="971110" cy="707886"/>
                <a:chOff x="1035660" y="1316764"/>
                <a:chExt cx="971110" cy="707886"/>
              </a:xfrm>
            </p:grpSpPr>
            <p:sp>
              <p:nvSpPr>
                <p:cNvPr id="31" name="TextBox 30"/>
                <p:cNvSpPr txBox="1"/>
                <p:nvPr/>
              </p:nvSpPr>
              <p:spPr>
                <a:xfrm>
                  <a:off x="1035660" y="1316764"/>
                  <a:ext cx="971110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40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02</a:t>
                  </a:r>
                  <a:endParaRPr lang="ko-KR" altLang="en-US" sz="40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cxnSp>
              <p:nvCxnSpPr>
                <p:cNvPr id="32" name="직선 연결선 31"/>
                <p:cNvCxnSpPr/>
                <p:nvPr/>
              </p:nvCxnSpPr>
              <p:spPr>
                <a:xfrm>
                  <a:off x="1136143" y="2004553"/>
                  <a:ext cx="602901" cy="0"/>
                </a:xfrm>
                <a:prstGeom prst="line">
                  <a:avLst/>
                </a:prstGeom>
                <a:ln w="28575">
                  <a:solidFill>
                    <a:srgbClr val="DCDB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0" name="TextBox 29"/>
              <p:cNvSpPr txBox="1"/>
              <p:nvPr/>
            </p:nvSpPr>
            <p:spPr>
              <a:xfrm>
                <a:off x="1635169" y="2622529"/>
                <a:ext cx="38475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 smtClean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강서구의 여성 취업 지원 방향성 제시</a:t>
                </a:r>
                <a:endPara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endParaRPr>
              </a:p>
            </p:txBody>
          </p:sp>
        </p:grpSp>
        <p:grpSp>
          <p:nvGrpSpPr>
            <p:cNvPr id="33" name="그룹 32"/>
            <p:cNvGrpSpPr/>
            <p:nvPr/>
          </p:nvGrpSpPr>
          <p:grpSpPr>
            <a:xfrm>
              <a:off x="1657790" y="4996354"/>
              <a:ext cx="3337773" cy="1384193"/>
              <a:chOff x="1635169" y="1607668"/>
              <a:chExt cx="3337773" cy="1384193"/>
            </a:xfrm>
          </p:grpSpPr>
          <p:grpSp>
            <p:nvGrpSpPr>
              <p:cNvPr id="34" name="그룹 33"/>
              <p:cNvGrpSpPr/>
              <p:nvPr/>
            </p:nvGrpSpPr>
            <p:grpSpPr>
              <a:xfrm>
                <a:off x="1657791" y="1607668"/>
                <a:ext cx="948488" cy="707886"/>
                <a:chOff x="1035660" y="1316764"/>
                <a:chExt cx="948488" cy="707886"/>
              </a:xfrm>
            </p:grpSpPr>
            <p:sp>
              <p:nvSpPr>
                <p:cNvPr id="36" name="TextBox 35"/>
                <p:cNvSpPr txBox="1"/>
                <p:nvPr/>
              </p:nvSpPr>
              <p:spPr>
                <a:xfrm>
                  <a:off x="1035660" y="1316764"/>
                  <a:ext cx="94848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40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03</a:t>
                  </a:r>
                  <a:endParaRPr lang="ko-KR" altLang="en-US" sz="40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cxnSp>
              <p:nvCxnSpPr>
                <p:cNvPr id="37" name="직선 연결선 36"/>
                <p:cNvCxnSpPr/>
                <p:nvPr/>
              </p:nvCxnSpPr>
              <p:spPr>
                <a:xfrm>
                  <a:off x="1136143" y="2004553"/>
                  <a:ext cx="602901" cy="0"/>
                </a:xfrm>
                <a:prstGeom prst="line">
                  <a:avLst/>
                </a:prstGeom>
                <a:ln w="28575">
                  <a:solidFill>
                    <a:srgbClr val="DCDBD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5" name="TextBox 34"/>
              <p:cNvSpPr txBox="1"/>
              <p:nvPr/>
            </p:nvSpPr>
            <p:spPr>
              <a:xfrm>
                <a:off x="1635169" y="2622529"/>
                <a:ext cx="33377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 smtClean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rPr>
                  <a:t>경력 단절 여성들의 재취업 지원</a:t>
                </a:r>
                <a:endPara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13647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879" y="601483"/>
            <a:ext cx="213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출처 및 </a:t>
            </a:r>
            <a:r>
              <a:rPr lang="ko-KR" altLang="en-US" sz="2400" dirty="0" err="1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분석툴</a:t>
            </a:r>
            <a:endParaRPr lang="en-US" altLang="ko-KR" sz="2400" dirty="0" smtClean="0">
              <a:solidFill>
                <a:srgbClr val="27383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="" xmlns:a16="http://schemas.microsoft.com/office/drawing/2014/main" id="{5402972E-7CA5-4264-AA21-6217266AF1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2740777"/>
              </p:ext>
            </p:extLst>
          </p:nvPr>
        </p:nvGraphicFramePr>
        <p:xfrm>
          <a:off x="765809" y="1266832"/>
          <a:ext cx="9418321" cy="545390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01174">
                  <a:extLst>
                    <a:ext uri="{9D8B030D-6E8A-4147-A177-3AD203B41FA5}">
                      <a16:colId xmlns="" xmlns:a16="http://schemas.microsoft.com/office/drawing/2014/main" val="3038405120"/>
                    </a:ext>
                  </a:extLst>
                </a:gridCol>
                <a:gridCol w="4361193">
                  <a:extLst>
                    <a:ext uri="{9D8B030D-6E8A-4147-A177-3AD203B41FA5}">
                      <a16:colId xmlns="" xmlns:a16="http://schemas.microsoft.com/office/drawing/2014/main" val="3433753440"/>
                    </a:ext>
                  </a:extLst>
                </a:gridCol>
                <a:gridCol w="3355954">
                  <a:extLst>
                    <a:ext uri="{9D8B030D-6E8A-4147-A177-3AD203B41FA5}">
                      <a16:colId xmlns="" xmlns:a16="http://schemas.microsoft.com/office/drawing/2014/main" val="2734054469"/>
                    </a:ext>
                  </a:extLst>
                </a:gridCol>
              </a:tblGrid>
              <a:tr h="3566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</a:rPr>
                        <a:t>출처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</a:rPr>
                        <a:t>자료명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</a:rPr>
                        <a:t>활용그래프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641804260"/>
                  </a:ext>
                </a:extLst>
              </a:tr>
              <a:tr h="304196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</a:rPr>
                        <a:t>통계청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</a:rPr>
                        <a:t>행정구역</a:t>
                      </a:r>
                      <a:r>
                        <a:rPr lang="en-US" altLang="ko-KR" sz="1500" u="none" strike="noStrike" dirty="0">
                          <a:effectLst/>
                        </a:rPr>
                        <a:t>_</a:t>
                      </a:r>
                      <a:r>
                        <a:rPr lang="ko-KR" altLang="en-US" sz="1500" u="none" strike="noStrike" dirty="0">
                          <a:effectLst/>
                        </a:rPr>
                        <a:t>시도</a:t>
                      </a:r>
                      <a:r>
                        <a:rPr lang="en-US" altLang="ko-KR" sz="1500" u="none" strike="noStrike" dirty="0">
                          <a:effectLst/>
                        </a:rPr>
                        <a:t>__</a:t>
                      </a:r>
                      <a:r>
                        <a:rPr lang="ko-KR" altLang="en-US" sz="1500" u="none" strike="noStrike" dirty="0">
                          <a:effectLst/>
                        </a:rPr>
                        <a:t>성별</a:t>
                      </a:r>
                      <a:r>
                        <a:rPr lang="en-US" altLang="ko-KR" sz="1500" u="none" strike="noStrike" dirty="0">
                          <a:effectLst/>
                        </a:rPr>
                        <a:t>_</a:t>
                      </a:r>
                      <a:r>
                        <a:rPr lang="ko-KR" altLang="en-US" sz="1500" u="none" strike="noStrike" dirty="0">
                          <a:effectLst/>
                        </a:rPr>
                        <a:t>경제활동인구  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none" strike="noStrike">
                          <a:effectLst/>
                        </a:rPr>
                        <a:t>2021</a:t>
                      </a:r>
                      <a:r>
                        <a:rPr lang="ko-KR" altLang="en-US" sz="1500" u="none" strike="noStrike">
                          <a:effectLst/>
                        </a:rPr>
                        <a:t>년 시도별 성별 경제활동참가율 </a:t>
                      </a:r>
                      <a:r>
                        <a:rPr lang="en-US" altLang="ko-KR" sz="1500" u="none" strike="noStrike">
                          <a:effectLst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</a:rPr>
                        <a:t>막대</a:t>
                      </a:r>
                      <a:r>
                        <a:rPr lang="en-US" altLang="ko-KR" sz="1500" u="none" strike="noStrike">
                          <a:effectLst/>
                        </a:rPr>
                        <a:t>)</a:t>
                      </a:r>
                      <a:endParaRPr lang="en-US" altLang="ko-KR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1107740022"/>
                  </a:ext>
                </a:extLst>
              </a:tr>
              <a:tr h="304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none" strike="noStrike">
                          <a:effectLst/>
                        </a:rPr>
                        <a:t>2021</a:t>
                      </a:r>
                      <a:r>
                        <a:rPr lang="ko-KR" altLang="en-US" sz="1500" u="none" strike="noStrike">
                          <a:effectLst/>
                        </a:rPr>
                        <a:t>년 시도별 성별 고용률 </a:t>
                      </a:r>
                      <a:r>
                        <a:rPr lang="en-US" altLang="ko-KR" sz="1500" u="none" strike="noStrike">
                          <a:effectLst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</a:rPr>
                        <a:t>막대</a:t>
                      </a:r>
                      <a:r>
                        <a:rPr lang="en-US" altLang="ko-KR" sz="1500" u="none" strike="noStrike">
                          <a:effectLst/>
                        </a:rPr>
                        <a:t>)</a:t>
                      </a:r>
                      <a:endParaRPr lang="en-US" altLang="ko-KR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2802725616"/>
                  </a:ext>
                </a:extLst>
              </a:tr>
              <a:tr h="304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>
                          <a:effectLst/>
                        </a:rPr>
                        <a:t>T</a:t>
                      </a:r>
                      <a:r>
                        <a:rPr lang="ko-KR" altLang="en-US" sz="1500" u="none" strike="noStrike">
                          <a:effectLst/>
                        </a:rPr>
                        <a:t>검정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3321021147"/>
                  </a:ext>
                </a:extLst>
              </a:tr>
              <a:tr h="304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none" strike="noStrike">
                          <a:effectLst/>
                        </a:rPr>
                        <a:t>전국 성별 경제활동지표</a:t>
                      </a:r>
                      <a:r>
                        <a:rPr lang="en-US" altLang="ko-KR" sz="1500" u="none" strike="noStrike">
                          <a:effectLst/>
                        </a:rPr>
                        <a:t>(5</a:t>
                      </a:r>
                      <a:r>
                        <a:rPr lang="ko-KR" altLang="en-US" sz="1500" u="none" strike="noStrike">
                          <a:effectLst/>
                        </a:rPr>
                        <a:t>개년</a:t>
                      </a:r>
                      <a:r>
                        <a:rPr lang="en-US" altLang="ko-KR" sz="1500" u="none" strike="noStrike">
                          <a:effectLst/>
                        </a:rPr>
                        <a:t>) </a:t>
                      </a:r>
                      <a:r>
                        <a:rPr lang="ko-KR" altLang="en-US" sz="1500" u="none" strike="noStrike">
                          <a:effectLst/>
                        </a:rPr>
                        <a:t>상자그림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3842418775"/>
                  </a:ext>
                </a:extLst>
              </a:tr>
              <a:tr h="304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</a:rPr>
                        <a:t>시군구</a:t>
                      </a:r>
                      <a:r>
                        <a:rPr lang="en-US" altLang="ko-KR" sz="1500" u="none" strike="noStrike" dirty="0">
                          <a:effectLst/>
                        </a:rPr>
                        <a:t>_</a:t>
                      </a:r>
                      <a:r>
                        <a:rPr lang="ko-KR" altLang="en-US" sz="1500" u="none" strike="noStrike" dirty="0">
                          <a:effectLst/>
                        </a:rPr>
                        <a:t>성별</a:t>
                      </a:r>
                      <a:r>
                        <a:rPr lang="en-US" altLang="ko-KR" sz="1500" u="none" strike="noStrike" dirty="0">
                          <a:effectLst/>
                        </a:rPr>
                        <a:t>_</a:t>
                      </a:r>
                      <a:r>
                        <a:rPr lang="ko-KR" altLang="en-US" sz="1500" u="none" strike="noStrike" dirty="0">
                          <a:effectLst/>
                        </a:rPr>
                        <a:t>경제활동인구</a:t>
                      </a:r>
                      <a:r>
                        <a:rPr lang="en-US" altLang="ko-KR" sz="1500" u="none" strike="noStrike" dirty="0">
                          <a:effectLst/>
                        </a:rPr>
                        <a:t>_</a:t>
                      </a:r>
                      <a:r>
                        <a:rPr lang="ko-KR" altLang="en-US" sz="1500" u="none" strike="noStrike" dirty="0">
                          <a:effectLst/>
                        </a:rPr>
                        <a:t>총괄</a:t>
                      </a:r>
                      <a:r>
                        <a:rPr lang="en-US" altLang="ko-KR" sz="1500" u="none" strike="noStrike" dirty="0">
                          <a:effectLst/>
                        </a:rPr>
                        <a:t>(2021)  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none" strike="noStrike">
                          <a:effectLst/>
                        </a:rPr>
                        <a:t>2021</a:t>
                      </a:r>
                      <a:r>
                        <a:rPr lang="ko-KR" altLang="en-US" sz="1500" u="none" strike="noStrike">
                          <a:effectLst/>
                        </a:rPr>
                        <a:t>년 강서구 성별 경제활동인구 </a:t>
                      </a:r>
                      <a:r>
                        <a:rPr lang="en-US" altLang="ko-KR" sz="1500" u="none" strike="noStrike">
                          <a:effectLst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</a:rPr>
                        <a:t>막대</a:t>
                      </a:r>
                      <a:r>
                        <a:rPr lang="en-US" altLang="ko-KR" sz="1500" u="none" strike="noStrike">
                          <a:effectLst/>
                        </a:rPr>
                        <a:t>)</a:t>
                      </a:r>
                      <a:endParaRPr lang="en-US" altLang="ko-KR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4264935471"/>
                  </a:ext>
                </a:extLst>
              </a:tr>
              <a:tr h="304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none" strike="noStrike">
                          <a:effectLst/>
                        </a:rPr>
                        <a:t>2021</a:t>
                      </a:r>
                      <a:r>
                        <a:rPr lang="ko-KR" altLang="en-US" sz="1500" u="none" strike="noStrike">
                          <a:effectLst/>
                        </a:rPr>
                        <a:t>년 강서구 성별 취업자수 </a:t>
                      </a:r>
                      <a:r>
                        <a:rPr lang="en-US" altLang="ko-KR" sz="1500" u="none" strike="noStrike">
                          <a:effectLst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</a:rPr>
                        <a:t>막대</a:t>
                      </a:r>
                      <a:r>
                        <a:rPr lang="en-US" altLang="ko-KR" sz="1500" u="none" strike="noStrike">
                          <a:effectLst/>
                        </a:rPr>
                        <a:t>)</a:t>
                      </a:r>
                      <a:endParaRPr lang="en-US" altLang="ko-KR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3297777218"/>
                  </a:ext>
                </a:extLst>
              </a:tr>
              <a:tr h="304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</a:rPr>
                        <a:t>취업시</a:t>
                      </a:r>
                      <a:r>
                        <a:rPr lang="en-US" altLang="ko-KR" sz="1500" u="none" strike="noStrike" dirty="0">
                          <a:effectLst/>
                        </a:rPr>
                        <a:t>_</a:t>
                      </a:r>
                      <a:r>
                        <a:rPr lang="ko-KR" altLang="en-US" sz="1500" u="none" strike="noStrike" dirty="0">
                          <a:effectLst/>
                        </a:rPr>
                        <a:t>주요</a:t>
                      </a:r>
                      <a:r>
                        <a:rPr lang="en-US" altLang="ko-KR" sz="1500" u="none" strike="noStrike" dirty="0">
                          <a:effectLst/>
                        </a:rPr>
                        <a:t>_</a:t>
                      </a:r>
                      <a:r>
                        <a:rPr lang="ko-KR" altLang="en-US" sz="1500" u="none" strike="noStrike" dirty="0">
                          <a:effectLst/>
                        </a:rPr>
                        <a:t>고려사항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none" strike="noStrike" dirty="0">
                          <a:effectLst/>
                        </a:rPr>
                        <a:t>여성 </a:t>
                      </a:r>
                      <a:r>
                        <a:rPr lang="ko-KR" altLang="en-US" sz="1500" u="none" strike="noStrike" dirty="0" err="1">
                          <a:effectLst/>
                        </a:rPr>
                        <a:t>취업시</a:t>
                      </a:r>
                      <a:r>
                        <a:rPr lang="ko-KR" altLang="en-US" sz="1500" u="none" strike="noStrike" dirty="0">
                          <a:effectLst/>
                        </a:rPr>
                        <a:t> 주요 고려사항 </a:t>
                      </a:r>
                      <a:r>
                        <a:rPr lang="en-US" altLang="ko-KR" sz="1500" u="none" strike="noStrike" dirty="0">
                          <a:effectLst/>
                        </a:rPr>
                        <a:t>(</a:t>
                      </a:r>
                      <a:r>
                        <a:rPr lang="ko-KR" altLang="en-US" sz="1500" u="none" strike="noStrike" dirty="0">
                          <a:effectLst/>
                        </a:rPr>
                        <a:t>막대</a:t>
                      </a:r>
                      <a:r>
                        <a:rPr lang="en-US" altLang="ko-KR" sz="1500" u="none" strike="noStrike" dirty="0">
                          <a:effectLst/>
                        </a:rPr>
                        <a:t>)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1127811374"/>
                  </a:ext>
                </a:extLst>
              </a:tr>
              <a:tr h="304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</a:rPr>
                        <a:t>취업</a:t>
                      </a:r>
                      <a:r>
                        <a:rPr lang="en-US" altLang="ko-KR" sz="1500" u="none" strike="noStrike">
                          <a:effectLst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</a:rPr>
                        <a:t>희망</a:t>
                      </a:r>
                      <a:r>
                        <a:rPr lang="en-US" altLang="ko-KR" sz="1500" u="none" strike="noStrike">
                          <a:effectLst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</a:rPr>
                        <a:t>직업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none" strike="noStrike" dirty="0">
                          <a:effectLst/>
                        </a:rPr>
                        <a:t>여성취업희망직업 </a:t>
                      </a:r>
                      <a:r>
                        <a:rPr lang="en-US" altLang="ko-KR" sz="1500" u="none" strike="noStrike" dirty="0">
                          <a:effectLst/>
                        </a:rPr>
                        <a:t>(</a:t>
                      </a:r>
                      <a:r>
                        <a:rPr lang="ko-KR" altLang="en-US" sz="1500" u="none" strike="noStrike" dirty="0">
                          <a:effectLst/>
                        </a:rPr>
                        <a:t>막대</a:t>
                      </a:r>
                      <a:r>
                        <a:rPr lang="en-US" altLang="ko-KR" sz="1500" u="none" strike="noStrike" dirty="0">
                          <a:effectLst/>
                        </a:rPr>
                        <a:t>)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1159237365"/>
                  </a:ext>
                </a:extLst>
              </a:tr>
              <a:tr h="304196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</a:rPr>
                        <a:t>서울열린데이터광장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</a:rPr>
                        <a:t>서울시 여성인력 개발원 교육강좌 정보 </a:t>
                      </a:r>
                      <a:r>
                        <a:rPr lang="en-US" altLang="ko-KR" sz="1500" u="none" strike="noStrike">
                          <a:effectLst/>
                        </a:rPr>
                        <a:t>(2022)</a:t>
                      </a:r>
                      <a:endParaRPr lang="en-US" altLang="ko-KR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none" strike="noStrike" dirty="0" err="1">
                          <a:effectLst/>
                        </a:rPr>
                        <a:t>워드클라우드</a:t>
                      </a:r>
                      <a:r>
                        <a:rPr lang="en-US" altLang="ko-KR" sz="1500" u="none" strike="noStrike" dirty="0">
                          <a:effectLst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</a:rPr>
                        <a:t>상위 </a:t>
                      </a:r>
                      <a:r>
                        <a:rPr lang="en-US" altLang="ko-KR" sz="1500" u="none" strike="noStrike" dirty="0">
                          <a:effectLst/>
                        </a:rPr>
                        <a:t>20 </a:t>
                      </a:r>
                      <a:r>
                        <a:rPr lang="ko-KR" altLang="en-US" sz="1500" u="none" strike="noStrike" dirty="0">
                          <a:effectLst/>
                        </a:rPr>
                        <a:t>막대 그래프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3374695677"/>
                  </a:ext>
                </a:extLst>
              </a:tr>
              <a:tr h="304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</a:rPr>
                        <a:t>서울시 사업체현황 종사자수</a:t>
                      </a:r>
                      <a:r>
                        <a:rPr lang="en-US" altLang="ko-KR" sz="1500" u="none" strike="noStrike">
                          <a:effectLst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</a:rPr>
                        <a:t>산업대분류별동별성별</a:t>
                      </a:r>
                      <a:r>
                        <a:rPr lang="en-US" altLang="ko-KR" sz="1500" u="none" strike="noStrike">
                          <a:effectLst/>
                        </a:rPr>
                        <a:t>) </a:t>
                      </a:r>
                      <a:r>
                        <a:rPr lang="ko-KR" altLang="en-US" sz="1500" u="none" strike="noStrike">
                          <a:effectLst/>
                        </a:rPr>
                        <a:t>통계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none" strike="noStrike" dirty="0">
                          <a:effectLst/>
                        </a:rPr>
                        <a:t>강서구 연도별 산업체 현황</a:t>
                      </a:r>
                      <a:r>
                        <a:rPr lang="en-US" altLang="ko-KR" sz="1500" u="none" strike="noStrike" dirty="0">
                          <a:effectLst/>
                        </a:rPr>
                        <a:t>(</a:t>
                      </a:r>
                      <a:r>
                        <a:rPr lang="ko-KR" altLang="en-US" sz="1500" u="none" strike="noStrike" dirty="0">
                          <a:effectLst/>
                        </a:rPr>
                        <a:t>막대</a:t>
                      </a:r>
                      <a:r>
                        <a:rPr lang="en-US" altLang="ko-KR" sz="1500" u="none" strike="noStrike" dirty="0">
                          <a:effectLst/>
                        </a:rPr>
                        <a:t>)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528948358"/>
                  </a:ext>
                </a:extLst>
              </a:tr>
              <a:tr h="304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none" strike="noStrike" dirty="0">
                          <a:effectLst/>
                        </a:rPr>
                        <a:t>강서구 연도별 여성종사자 </a:t>
                      </a:r>
                      <a:r>
                        <a:rPr lang="en-US" altLang="ko-KR" sz="1500" u="none" strike="noStrike" dirty="0">
                          <a:effectLst/>
                        </a:rPr>
                        <a:t>(</a:t>
                      </a:r>
                      <a:r>
                        <a:rPr lang="ko-KR" altLang="en-US" sz="1500" u="none" strike="noStrike" dirty="0">
                          <a:effectLst/>
                        </a:rPr>
                        <a:t>막대</a:t>
                      </a:r>
                      <a:r>
                        <a:rPr lang="en-US" altLang="ko-KR" sz="1500" u="none" strike="noStrike" dirty="0">
                          <a:effectLst/>
                        </a:rPr>
                        <a:t>)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585123015"/>
                  </a:ext>
                </a:extLst>
              </a:tr>
              <a:tr h="3041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</a:rPr>
                        <a:t>서울시 직업유형별 취업인구</a:t>
                      </a:r>
                      <a:r>
                        <a:rPr lang="en-US" altLang="ko-KR" sz="1500" u="none" strike="noStrike">
                          <a:effectLst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</a:rPr>
                        <a:t>구별</a:t>
                      </a:r>
                      <a:r>
                        <a:rPr lang="en-US" altLang="ko-KR" sz="1500" u="none" strike="noStrike">
                          <a:effectLst/>
                        </a:rPr>
                        <a:t>) </a:t>
                      </a:r>
                      <a:r>
                        <a:rPr lang="ko-KR" altLang="en-US" sz="1500" u="none" strike="noStrike">
                          <a:effectLst/>
                        </a:rPr>
                        <a:t>통계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none" strike="noStrike" dirty="0">
                          <a:effectLst/>
                        </a:rPr>
                        <a:t>강서구 직업유형별 여성 </a:t>
                      </a:r>
                      <a:r>
                        <a:rPr lang="ko-KR" altLang="en-US" sz="1500" u="none" strike="noStrike" dirty="0" err="1">
                          <a:effectLst/>
                        </a:rPr>
                        <a:t>취업수</a:t>
                      </a:r>
                      <a:r>
                        <a:rPr lang="ko-KR" altLang="en-US" sz="1500" u="none" strike="noStrike" dirty="0">
                          <a:effectLst/>
                        </a:rPr>
                        <a:t> </a:t>
                      </a:r>
                      <a:r>
                        <a:rPr lang="en-US" altLang="ko-KR" sz="1500" u="none" strike="noStrike" dirty="0">
                          <a:effectLst/>
                        </a:rPr>
                        <a:t>(</a:t>
                      </a:r>
                      <a:r>
                        <a:rPr lang="ko-KR" altLang="en-US" sz="1500" u="none" strike="noStrike" dirty="0">
                          <a:effectLst/>
                        </a:rPr>
                        <a:t>막대</a:t>
                      </a:r>
                      <a:r>
                        <a:rPr lang="en-US" altLang="ko-KR" sz="1500" u="none" strike="noStrike" dirty="0">
                          <a:effectLst/>
                        </a:rPr>
                        <a:t>)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4212313213"/>
                  </a:ext>
                </a:extLst>
              </a:tr>
              <a:tr h="48251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</a:rPr>
                        <a:t>한국고용정보원</a:t>
                      </a:r>
                      <a:br>
                        <a:rPr lang="ko-KR" altLang="en-US" sz="1500" u="none" strike="noStrike" dirty="0">
                          <a:effectLst/>
                        </a:rPr>
                      </a:br>
                      <a:r>
                        <a:rPr lang="en-US" sz="1500" u="none" strike="noStrike" dirty="0">
                          <a:effectLst/>
                        </a:rPr>
                        <a:t>https://www.keis.or.kr/main/index.do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</a:rPr>
                        <a:t>중장기 인력수급 전망 </a:t>
                      </a:r>
                      <a:r>
                        <a:rPr lang="en-US" altLang="ko-KR" sz="1500" u="none" strike="noStrike">
                          <a:effectLst/>
                        </a:rPr>
                        <a:t>2020-2030</a:t>
                      </a:r>
                      <a:endParaRPr lang="en-US" altLang="ko-KR" sz="1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none" strike="noStrike" dirty="0">
                          <a:effectLst/>
                        </a:rPr>
                        <a:t>증가 속도가 빠른 직업 </a:t>
                      </a:r>
                      <a:r>
                        <a:rPr lang="en-US" altLang="ko-KR" sz="1500" u="none" strike="noStrike" dirty="0">
                          <a:effectLst/>
                        </a:rPr>
                        <a:t>(</a:t>
                      </a:r>
                      <a:r>
                        <a:rPr lang="ko-KR" altLang="en-US" sz="1500" u="none" strike="noStrike" dirty="0">
                          <a:effectLst/>
                        </a:rPr>
                        <a:t>막대</a:t>
                      </a:r>
                      <a:r>
                        <a:rPr lang="en-US" altLang="ko-KR" sz="1500" u="none" strike="noStrike" dirty="0">
                          <a:effectLst/>
                        </a:rPr>
                        <a:t>)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3370007656"/>
                  </a:ext>
                </a:extLst>
              </a:tr>
              <a:tr h="48251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none" strike="noStrike" dirty="0">
                          <a:effectLst/>
                        </a:rPr>
                        <a:t>취업자 증가 속도가 빠른 산업</a:t>
                      </a:r>
                      <a:r>
                        <a:rPr lang="en-US" altLang="ko-KR" sz="1500" u="none" strike="noStrike" dirty="0">
                          <a:effectLst/>
                        </a:rPr>
                        <a:t>(</a:t>
                      </a:r>
                      <a:r>
                        <a:rPr lang="ko-KR" altLang="en-US" sz="1500" u="none" strike="noStrike" dirty="0">
                          <a:effectLst/>
                        </a:rPr>
                        <a:t>막대</a:t>
                      </a:r>
                      <a:r>
                        <a:rPr lang="en-US" altLang="ko-KR" sz="1500" u="none" strike="noStrike" dirty="0">
                          <a:effectLst/>
                        </a:rPr>
                        <a:t>)</a:t>
                      </a:r>
                      <a:endParaRPr lang="en-US" altLang="ko-KR" sz="1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1962879236"/>
                  </a:ext>
                </a:extLst>
              </a:tr>
            </a:tbl>
          </a:graphicData>
        </a:graphic>
      </p:graphicFrame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480310" y="-34655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189862904" descr="EMB00002bdc313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5760243"/>
            <a:ext cx="1379537" cy="72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420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1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58774" y="3166946"/>
            <a:ext cx="48173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감사합니다</a:t>
            </a:r>
            <a:endParaRPr lang="ko-KR" altLang="en-US" sz="540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0059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5" name="순서도: 페이지 연결자 4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01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457879" y="601483"/>
            <a:ext cx="1370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분석목적</a:t>
            </a:r>
            <a:endParaRPr lang="en-US" altLang="ko-KR" sz="2400" dirty="0" smtClean="0">
              <a:solidFill>
                <a:srgbClr val="27383E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133351" y="665115"/>
            <a:ext cx="71288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여성의 경제활동 촉진과 능력 개발 및 사회 참여 확대를 위한 취업프로그램 제안</a:t>
            </a:r>
            <a:endParaRPr lang="ko-KR" altLang="en-US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457879" y="1536180"/>
            <a:ext cx="11380232" cy="4516066"/>
            <a:chOff x="457879" y="1798935"/>
            <a:chExt cx="11380232" cy="4516066"/>
          </a:xfrm>
        </p:grpSpPr>
        <p:grpSp>
          <p:nvGrpSpPr>
            <p:cNvPr id="14" name="그룹 13"/>
            <p:cNvGrpSpPr/>
            <p:nvPr/>
          </p:nvGrpSpPr>
          <p:grpSpPr>
            <a:xfrm>
              <a:off x="685182" y="2468815"/>
              <a:ext cx="11152929" cy="2721685"/>
              <a:chOff x="457879" y="2657139"/>
              <a:chExt cx="11152929" cy="2721685"/>
            </a:xfrm>
          </p:grpSpPr>
          <p:sp>
            <p:nvSpPr>
              <p:cNvPr id="11" name="직사각형 10"/>
              <p:cNvSpPr/>
              <p:nvPr/>
            </p:nvSpPr>
            <p:spPr>
              <a:xfrm>
                <a:off x="457879" y="2657139"/>
                <a:ext cx="5443370" cy="272168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6167438" y="2657139"/>
                <a:ext cx="5443370" cy="27216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457879" y="1798935"/>
              <a:ext cx="21371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배경 및 필요성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33684" y="5316139"/>
              <a:ext cx="11077124" cy="998862"/>
            </a:xfrm>
            <a:prstGeom prst="roundRect">
              <a:avLst/>
            </a:prstGeom>
            <a:solidFill>
              <a:srgbClr val="DCDB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219078" y="5719866"/>
              <a:ext cx="61670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여성의 경제활동 참가율과 고용률이 남성에 비해 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낮은 비율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을 보여줌</a:t>
              </a:r>
              <a:endPara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cxnSp>
        <p:nvCxnSpPr>
          <p:cNvPr id="23" name="직선 연결선 22"/>
          <p:cNvCxnSpPr/>
          <p:nvPr/>
        </p:nvCxnSpPr>
        <p:spPr>
          <a:xfrm>
            <a:off x="1976014" y="665115"/>
            <a:ext cx="0" cy="338554"/>
          </a:xfrm>
          <a:prstGeom prst="line">
            <a:avLst/>
          </a:prstGeom>
          <a:ln w="38100">
            <a:solidFill>
              <a:srgbClr val="2738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2661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3" name="순서도: 페이지 연결자 2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457879" y="601483"/>
            <a:ext cx="3456395" cy="777794"/>
            <a:chOff x="457879" y="601483"/>
            <a:chExt cx="3456395" cy="777794"/>
          </a:xfrm>
        </p:grpSpPr>
        <p:sp>
          <p:nvSpPr>
            <p:cNvPr id="5" name="TextBox 4"/>
            <p:cNvSpPr txBox="1"/>
            <p:nvPr/>
          </p:nvSpPr>
          <p:spPr>
            <a:xfrm>
              <a:off x="457879" y="601483"/>
              <a:ext cx="2755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여성 취업률 </a:t>
              </a:r>
              <a:r>
                <a:rPr lang="en-US" altLang="ko-KR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T</a:t>
              </a:r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검정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57879" y="1071500"/>
              <a:ext cx="34563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5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개년의 남녀 경제활동 참가율 </a:t>
              </a:r>
              <a:r>
                <a: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T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검정 실시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457879" y="1682312"/>
            <a:ext cx="6474372" cy="414107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solidFill>
              <a:srgbClr val="0061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/>
          <p:cNvGrpSpPr/>
          <p:nvPr/>
        </p:nvGrpSpPr>
        <p:grpSpPr>
          <a:xfrm>
            <a:off x="7728307" y="1149135"/>
            <a:ext cx="3754803" cy="4763234"/>
            <a:chOff x="7728307" y="1149135"/>
            <a:chExt cx="3754803" cy="4763234"/>
          </a:xfrm>
        </p:grpSpPr>
        <p:grpSp>
          <p:nvGrpSpPr>
            <p:cNvPr id="39" name="그룹 38"/>
            <p:cNvGrpSpPr/>
            <p:nvPr/>
          </p:nvGrpSpPr>
          <p:grpSpPr>
            <a:xfrm>
              <a:off x="7728307" y="1149135"/>
              <a:ext cx="3754803" cy="4763234"/>
              <a:chOff x="8022863" y="1060154"/>
              <a:chExt cx="3754803" cy="4763234"/>
            </a:xfrm>
          </p:grpSpPr>
          <p:grpSp>
            <p:nvGrpSpPr>
              <p:cNvPr id="25" name="그룹 24"/>
              <p:cNvGrpSpPr/>
              <p:nvPr/>
            </p:nvGrpSpPr>
            <p:grpSpPr>
              <a:xfrm>
                <a:off x="8022863" y="1060154"/>
                <a:ext cx="3754803" cy="1508499"/>
                <a:chOff x="8401235" y="1399244"/>
                <a:chExt cx="3754803" cy="1508499"/>
              </a:xfrm>
            </p:grpSpPr>
            <p:sp>
              <p:nvSpPr>
                <p:cNvPr id="19" name="TextBox 18"/>
                <p:cNvSpPr txBox="1"/>
                <p:nvPr/>
              </p:nvSpPr>
              <p:spPr>
                <a:xfrm>
                  <a:off x="8401236" y="1399244"/>
                  <a:ext cx="80386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4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01</a:t>
                  </a:r>
                  <a:endParaRPr lang="ko-KR" altLang="en-US" sz="24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sp>
              <p:nvSpPr>
                <p:cNvPr id="22" name="모서리가 둥근 직사각형 21"/>
                <p:cNvSpPr/>
                <p:nvPr/>
              </p:nvSpPr>
              <p:spPr>
                <a:xfrm>
                  <a:off x="8401235" y="1908881"/>
                  <a:ext cx="3754803" cy="998862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32" name="그룹 31"/>
              <p:cNvGrpSpPr/>
              <p:nvPr/>
            </p:nvGrpSpPr>
            <p:grpSpPr>
              <a:xfrm>
                <a:off x="8022864" y="2659510"/>
                <a:ext cx="3754802" cy="1508499"/>
                <a:chOff x="8401236" y="1399244"/>
                <a:chExt cx="3754802" cy="1508499"/>
              </a:xfrm>
            </p:grpSpPr>
            <p:sp>
              <p:nvSpPr>
                <p:cNvPr id="33" name="TextBox 32"/>
                <p:cNvSpPr txBox="1"/>
                <p:nvPr/>
              </p:nvSpPr>
              <p:spPr>
                <a:xfrm>
                  <a:off x="8401236" y="1399244"/>
                  <a:ext cx="80386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4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02</a:t>
                  </a:r>
                  <a:endParaRPr lang="ko-KR" altLang="en-US" sz="24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sp>
              <p:nvSpPr>
                <p:cNvPr id="34" name="모서리가 둥근 직사각형 33"/>
                <p:cNvSpPr/>
                <p:nvPr/>
              </p:nvSpPr>
              <p:spPr>
                <a:xfrm>
                  <a:off x="8401236" y="1908881"/>
                  <a:ext cx="3754802" cy="998862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35" name="그룹 34"/>
              <p:cNvGrpSpPr/>
              <p:nvPr/>
            </p:nvGrpSpPr>
            <p:grpSpPr>
              <a:xfrm>
                <a:off x="8022864" y="4314889"/>
                <a:ext cx="3754802" cy="1508499"/>
                <a:chOff x="8401236" y="1399244"/>
                <a:chExt cx="3754802" cy="1508499"/>
              </a:xfrm>
            </p:grpSpPr>
            <p:sp>
              <p:nvSpPr>
                <p:cNvPr id="36" name="TextBox 35"/>
                <p:cNvSpPr txBox="1"/>
                <p:nvPr/>
              </p:nvSpPr>
              <p:spPr>
                <a:xfrm>
                  <a:off x="8401236" y="1399244"/>
                  <a:ext cx="80386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4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03</a:t>
                  </a:r>
                  <a:endParaRPr lang="ko-KR" altLang="en-US" sz="24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sp>
              <p:nvSpPr>
                <p:cNvPr id="37" name="모서리가 둥근 직사각형 36"/>
                <p:cNvSpPr/>
                <p:nvPr/>
              </p:nvSpPr>
              <p:spPr>
                <a:xfrm>
                  <a:off x="8401236" y="1908881"/>
                  <a:ext cx="3754802" cy="998862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38" name="TextBox 37"/>
            <p:cNvSpPr txBox="1"/>
            <p:nvPr/>
          </p:nvSpPr>
          <p:spPr>
            <a:xfrm>
              <a:off x="7962255" y="1809205"/>
              <a:ext cx="3222357" cy="6832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 err="1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귀무가설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: 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성별 평균의 차이가 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없다</a:t>
              </a:r>
              <a:endParaRPr lang="en-US" altLang="ko-KR" sz="1600" dirty="0" smtClean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대립가설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: 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성별 평균의 차이가 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있다</a:t>
              </a:r>
              <a:endParaRPr lang="ko-KR" altLang="en-US" sz="1600" dirty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328440" y="3161420"/>
              <a:ext cx="2509020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14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r>
                <a: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1.0477592183837652e-16</a:t>
              </a:r>
              <a:endParaRPr lang="en-US" altLang="ko-KR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8328440" y="119530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가설설정</a:t>
              </a:r>
              <a:endParaRPr lang="ko-KR" altLang="en-US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328440" y="2794657"/>
              <a:ext cx="11785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P-value</a:t>
              </a:r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259025" y="3650122"/>
              <a:ext cx="269336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→ 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p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값이 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0.05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보다 작으므로</a:t>
              </a:r>
              <a:endPara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algn="ctr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대립가설 채택</a:t>
              </a:r>
              <a:endParaRPr lang="ko-KR" altLang="en-US" sz="1600" dirty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328440" y="4450036"/>
              <a:ext cx="1649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평균 분석 결과</a:t>
              </a:r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415861" y="5131308"/>
              <a:ext cx="24689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남성의 경제활동참가율이 </a:t>
              </a:r>
              <a:endPara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algn="ctr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여성보다 </a:t>
              </a:r>
              <a:r>
                <a:rPr lang="en-US" altLang="ko-KR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20.04% 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높음  </a:t>
              </a:r>
              <a:endParaRPr lang="ko-KR" altLang="en-US" sz="1600" dirty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68062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3" name="순서도: 페이지 연결자 2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380824" y="2132370"/>
            <a:ext cx="6867831" cy="344899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solidFill>
              <a:srgbClr val="0061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4" name="그룹 53"/>
          <p:cNvGrpSpPr/>
          <p:nvPr/>
        </p:nvGrpSpPr>
        <p:grpSpPr>
          <a:xfrm>
            <a:off x="7728307" y="1149135"/>
            <a:ext cx="3754803" cy="4763234"/>
            <a:chOff x="7728307" y="1149135"/>
            <a:chExt cx="3754803" cy="4763234"/>
          </a:xfrm>
        </p:grpSpPr>
        <p:grpSp>
          <p:nvGrpSpPr>
            <p:cNvPr id="55" name="그룹 54"/>
            <p:cNvGrpSpPr/>
            <p:nvPr/>
          </p:nvGrpSpPr>
          <p:grpSpPr>
            <a:xfrm>
              <a:off x="7728307" y="1149135"/>
              <a:ext cx="3754803" cy="4763234"/>
              <a:chOff x="8022863" y="1060154"/>
              <a:chExt cx="3754803" cy="4763234"/>
            </a:xfrm>
          </p:grpSpPr>
          <p:grpSp>
            <p:nvGrpSpPr>
              <p:cNvPr id="63" name="그룹 62"/>
              <p:cNvGrpSpPr/>
              <p:nvPr/>
            </p:nvGrpSpPr>
            <p:grpSpPr>
              <a:xfrm>
                <a:off x="8022863" y="1060154"/>
                <a:ext cx="3754803" cy="1508499"/>
                <a:chOff x="8401235" y="1399244"/>
                <a:chExt cx="3754803" cy="1508499"/>
              </a:xfrm>
            </p:grpSpPr>
            <p:sp>
              <p:nvSpPr>
                <p:cNvPr id="70" name="TextBox 69"/>
                <p:cNvSpPr txBox="1"/>
                <p:nvPr/>
              </p:nvSpPr>
              <p:spPr>
                <a:xfrm>
                  <a:off x="8401236" y="1399244"/>
                  <a:ext cx="80386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4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01</a:t>
                  </a:r>
                  <a:endParaRPr lang="ko-KR" altLang="en-US" sz="24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sp>
              <p:nvSpPr>
                <p:cNvPr id="71" name="모서리가 둥근 직사각형 70"/>
                <p:cNvSpPr/>
                <p:nvPr/>
              </p:nvSpPr>
              <p:spPr>
                <a:xfrm>
                  <a:off x="8401235" y="1908881"/>
                  <a:ext cx="3754803" cy="998862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4" name="그룹 63"/>
              <p:cNvGrpSpPr/>
              <p:nvPr/>
            </p:nvGrpSpPr>
            <p:grpSpPr>
              <a:xfrm>
                <a:off x="8022864" y="2659510"/>
                <a:ext cx="3754802" cy="1508499"/>
                <a:chOff x="8401236" y="1399244"/>
                <a:chExt cx="3754802" cy="1508499"/>
              </a:xfrm>
            </p:grpSpPr>
            <p:sp>
              <p:nvSpPr>
                <p:cNvPr id="68" name="TextBox 67"/>
                <p:cNvSpPr txBox="1"/>
                <p:nvPr/>
              </p:nvSpPr>
              <p:spPr>
                <a:xfrm>
                  <a:off x="8401236" y="1399244"/>
                  <a:ext cx="80386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4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02</a:t>
                  </a:r>
                  <a:endParaRPr lang="ko-KR" altLang="en-US" sz="24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sp>
              <p:nvSpPr>
                <p:cNvPr id="69" name="모서리가 둥근 직사각형 68"/>
                <p:cNvSpPr/>
                <p:nvPr/>
              </p:nvSpPr>
              <p:spPr>
                <a:xfrm>
                  <a:off x="8401236" y="1908881"/>
                  <a:ext cx="3754802" cy="998862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5" name="그룹 64"/>
              <p:cNvGrpSpPr/>
              <p:nvPr/>
            </p:nvGrpSpPr>
            <p:grpSpPr>
              <a:xfrm>
                <a:off x="8022864" y="4314889"/>
                <a:ext cx="3754802" cy="1508499"/>
                <a:chOff x="8401236" y="1399244"/>
                <a:chExt cx="3754802" cy="1508499"/>
              </a:xfrm>
            </p:grpSpPr>
            <p:sp>
              <p:nvSpPr>
                <p:cNvPr id="66" name="TextBox 65"/>
                <p:cNvSpPr txBox="1"/>
                <p:nvPr/>
              </p:nvSpPr>
              <p:spPr>
                <a:xfrm>
                  <a:off x="8401236" y="1399244"/>
                  <a:ext cx="80386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4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03</a:t>
                  </a:r>
                  <a:endParaRPr lang="ko-KR" altLang="en-US" sz="24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sp>
              <p:nvSpPr>
                <p:cNvPr id="67" name="모서리가 둥근 직사각형 66"/>
                <p:cNvSpPr/>
                <p:nvPr/>
              </p:nvSpPr>
              <p:spPr>
                <a:xfrm>
                  <a:off x="8401236" y="1908881"/>
                  <a:ext cx="3754802" cy="998862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56" name="TextBox 55"/>
            <p:cNvSpPr txBox="1"/>
            <p:nvPr/>
          </p:nvSpPr>
          <p:spPr>
            <a:xfrm>
              <a:off x="7779374" y="1809205"/>
              <a:ext cx="36343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500" dirty="0" err="1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귀무가설</a:t>
              </a:r>
              <a:r>
                <a:rPr lang="en-US" altLang="ko-KR" sz="15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: </a:t>
              </a:r>
              <a:r>
                <a:rPr lang="ko-KR" altLang="en-US" sz="15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성별 고용률 평균의 차이가 </a:t>
              </a:r>
              <a:r>
                <a:rPr lang="ko-KR" altLang="en-US" sz="15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없다</a:t>
              </a:r>
              <a:endParaRPr lang="en-US" altLang="ko-KR" sz="1500" dirty="0" smtClean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5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대립가설</a:t>
              </a:r>
              <a:r>
                <a:rPr lang="en-US" altLang="ko-KR" sz="15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: </a:t>
              </a:r>
              <a:r>
                <a:rPr lang="ko-KR" altLang="en-US" sz="15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성별 고용률 평균의 차이가 </a:t>
              </a:r>
              <a:r>
                <a:rPr lang="ko-KR" altLang="en-US" sz="15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있다</a:t>
              </a:r>
              <a:endParaRPr lang="ko-KR" altLang="en-US" sz="1500" dirty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328440" y="3391977"/>
              <a:ext cx="24945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1.3562317002581606e-16</a:t>
              </a:r>
            </a:p>
            <a:p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328440" y="119530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가설설정</a:t>
              </a:r>
              <a:endParaRPr lang="ko-KR" altLang="en-US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8328440" y="2794657"/>
              <a:ext cx="11785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P-value</a:t>
              </a:r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259025" y="3650122"/>
              <a:ext cx="269336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→ 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p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값이 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0.05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보다 작으므로</a:t>
              </a:r>
              <a:endPara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algn="ctr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대립가설 채택</a:t>
              </a:r>
              <a:endParaRPr lang="ko-KR" altLang="en-US" sz="1600" dirty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328440" y="4450036"/>
              <a:ext cx="1649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평균 분석 결과</a:t>
              </a:r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8494408" y="5131308"/>
              <a:ext cx="23118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남성의 고용률이 </a:t>
              </a:r>
              <a:endPara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algn="ctr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여성보다 </a:t>
              </a:r>
              <a:r>
                <a:rPr lang="en-US" altLang="ko-KR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19.41% 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높음  </a:t>
              </a:r>
              <a:endParaRPr lang="ko-KR" altLang="en-US" sz="1600" dirty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457879" y="601483"/>
            <a:ext cx="2755883" cy="777794"/>
            <a:chOff x="457879" y="601483"/>
            <a:chExt cx="2755883" cy="777794"/>
          </a:xfrm>
        </p:grpSpPr>
        <p:sp>
          <p:nvSpPr>
            <p:cNvPr id="28" name="TextBox 27"/>
            <p:cNvSpPr txBox="1"/>
            <p:nvPr/>
          </p:nvSpPr>
          <p:spPr>
            <a:xfrm>
              <a:off x="457879" y="601483"/>
              <a:ext cx="2755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여성 취업률 </a:t>
              </a:r>
              <a:r>
                <a:rPr lang="en-US" altLang="ko-KR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T</a:t>
              </a:r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검정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57879" y="1071500"/>
              <a:ext cx="27126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5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개년의 남녀 고용률 </a:t>
              </a:r>
              <a:r>
                <a: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T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검정 실시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4169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3" name="순서도: 페이지 연결자 2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8389581" y="4753049"/>
            <a:ext cx="18473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1400" dirty="0" smtClean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endParaRPr lang="en-US" altLang="ko-KR" sz="1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endParaRPr lang="ko-KR" altLang="en-US" sz="1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7728307" y="1149135"/>
            <a:ext cx="3754803" cy="4763234"/>
            <a:chOff x="7728307" y="1149135"/>
            <a:chExt cx="3754803" cy="4763234"/>
          </a:xfrm>
        </p:grpSpPr>
        <p:grpSp>
          <p:nvGrpSpPr>
            <p:cNvPr id="26" name="그룹 25"/>
            <p:cNvGrpSpPr/>
            <p:nvPr/>
          </p:nvGrpSpPr>
          <p:grpSpPr>
            <a:xfrm>
              <a:off x="7728307" y="1149135"/>
              <a:ext cx="3754803" cy="4763234"/>
              <a:chOff x="8022863" y="1060154"/>
              <a:chExt cx="3754803" cy="4763234"/>
            </a:xfrm>
          </p:grpSpPr>
          <p:grpSp>
            <p:nvGrpSpPr>
              <p:cNvPr id="37" name="그룹 36"/>
              <p:cNvGrpSpPr/>
              <p:nvPr/>
            </p:nvGrpSpPr>
            <p:grpSpPr>
              <a:xfrm>
                <a:off x="8022863" y="1060154"/>
                <a:ext cx="3754803" cy="1508499"/>
                <a:chOff x="8401235" y="1399244"/>
                <a:chExt cx="3754803" cy="1508499"/>
              </a:xfrm>
            </p:grpSpPr>
            <p:sp>
              <p:nvSpPr>
                <p:cNvPr id="51" name="TextBox 50"/>
                <p:cNvSpPr txBox="1"/>
                <p:nvPr/>
              </p:nvSpPr>
              <p:spPr>
                <a:xfrm>
                  <a:off x="8401236" y="1399244"/>
                  <a:ext cx="80386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4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01</a:t>
                  </a:r>
                  <a:endParaRPr lang="ko-KR" altLang="en-US" sz="24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sp>
              <p:nvSpPr>
                <p:cNvPr id="52" name="모서리가 둥근 직사각형 51"/>
                <p:cNvSpPr/>
                <p:nvPr/>
              </p:nvSpPr>
              <p:spPr>
                <a:xfrm>
                  <a:off x="8401235" y="1908881"/>
                  <a:ext cx="3754803" cy="998862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43" name="그룹 42"/>
              <p:cNvGrpSpPr/>
              <p:nvPr/>
            </p:nvGrpSpPr>
            <p:grpSpPr>
              <a:xfrm>
                <a:off x="8022864" y="2659510"/>
                <a:ext cx="3754802" cy="1508499"/>
                <a:chOff x="8401236" y="1399244"/>
                <a:chExt cx="3754802" cy="1508499"/>
              </a:xfrm>
            </p:grpSpPr>
            <p:sp>
              <p:nvSpPr>
                <p:cNvPr id="49" name="TextBox 48"/>
                <p:cNvSpPr txBox="1"/>
                <p:nvPr/>
              </p:nvSpPr>
              <p:spPr>
                <a:xfrm>
                  <a:off x="8401236" y="1399244"/>
                  <a:ext cx="80386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4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02</a:t>
                  </a:r>
                  <a:endParaRPr lang="ko-KR" altLang="en-US" sz="24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sp>
              <p:nvSpPr>
                <p:cNvPr id="50" name="모서리가 둥근 직사각형 49"/>
                <p:cNvSpPr/>
                <p:nvPr/>
              </p:nvSpPr>
              <p:spPr>
                <a:xfrm>
                  <a:off x="8401236" y="1908881"/>
                  <a:ext cx="3754802" cy="998862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45" name="그룹 44"/>
              <p:cNvGrpSpPr/>
              <p:nvPr/>
            </p:nvGrpSpPr>
            <p:grpSpPr>
              <a:xfrm>
                <a:off x="8022864" y="4314889"/>
                <a:ext cx="3754802" cy="1508499"/>
                <a:chOff x="8401236" y="1399244"/>
                <a:chExt cx="3754802" cy="1508499"/>
              </a:xfrm>
            </p:grpSpPr>
            <p:sp>
              <p:nvSpPr>
                <p:cNvPr id="47" name="TextBox 46"/>
                <p:cNvSpPr txBox="1"/>
                <p:nvPr/>
              </p:nvSpPr>
              <p:spPr>
                <a:xfrm>
                  <a:off x="8401236" y="1399244"/>
                  <a:ext cx="803869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400" dirty="0" smtClean="0">
                      <a:solidFill>
                        <a:srgbClr val="27383E"/>
                      </a:solidFill>
                      <a:latin typeface="G마켓 산스 TTF Bold" panose="02000000000000000000" pitchFamily="2" charset="-127"/>
                      <a:ea typeface="G마켓 산스 TTF Bold" panose="02000000000000000000" pitchFamily="2" charset="-127"/>
                    </a:rPr>
                    <a:t>03</a:t>
                  </a:r>
                  <a:endParaRPr lang="ko-KR" altLang="en-US" sz="2400" dirty="0">
                    <a:solidFill>
                      <a:srgbClr val="27383E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endParaRPr>
                </a:p>
              </p:txBody>
            </p:sp>
            <p:sp>
              <p:nvSpPr>
                <p:cNvPr id="48" name="모서리가 둥근 직사각형 47"/>
                <p:cNvSpPr/>
                <p:nvPr/>
              </p:nvSpPr>
              <p:spPr>
                <a:xfrm>
                  <a:off x="8401236" y="1908881"/>
                  <a:ext cx="3754802" cy="998862"/>
                </a:xfrm>
                <a:prstGeom prst="roundRect">
                  <a:avLst/>
                </a:prstGeom>
                <a:solidFill>
                  <a:srgbClr val="DCDBD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7" name="TextBox 26"/>
            <p:cNvSpPr txBox="1"/>
            <p:nvPr/>
          </p:nvSpPr>
          <p:spPr>
            <a:xfrm>
              <a:off x="7962255" y="1809205"/>
              <a:ext cx="3222357" cy="6832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 err="1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귀무가설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: 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성별 평균의 차이가 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없다</a:t>
              </a:r>
              <a:endParaRPr lang="en-US" altLang="ko-KR" sz="1600" dirty="0" smtClean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대립가설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: 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성별 평균의 차이가 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있다</a:t>
              </a:r>
              <a:endParaRPr lang="ko-KR" altLang="en-US" sz="1600" dirty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415861" y="3161420"/>
              <a:ext cx="243848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14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7.350477590670831e-16</a:t>
              </a:r>
            </a:p>
            <a:p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328440" y="119530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가설설정</a:t>
              </a:r>
              <a:endParaRPr lang="ko-KR" altLang="en-US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328440" y="2794657"/>
              <a:ext cx="11785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P-value</a:t>
              </a:r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259025" y="3650122"/>
              <a:ext cx="269336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→ 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p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값이 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0.05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보다 작으므로</a:t>
              </a:r>
              <a:endPara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algn="ctr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대립가설 채택</a:t>
              </a:r>
              <a:endParaRPr lang="ko-KR" altLang="en-US" sz="1600" dirty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28440" y="4450036"/>
              <a:ext cx="1649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평균 분석 결과</a:t>
              </a:r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401438" y="5131308"/>
              <a:ext cx="249779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15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세</a:t>
              </a:r>
              <a:r>
                <a:rPr lang="en-US" altLang="ko-KR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~64</a:t>
              </a:r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세 남성 고용률이</a:t>
              </a:r>
              <a:endPara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algn="ctr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여성보다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  <a:r>
                <a:rPr lang="en-US" altLang="ko-KR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18.04% </a:t>
              </a:r>
              <a:r>
                <a:rPr lang="ko-KR" altLang="en-US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높음</a:t>
              </a:r>
              <a:endParaRPr lang="ko-KR" altLang="en-US" sz="1600" dirty="0">
                <a:solidFill>
                  <a:srgbClr val="00618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sp>
        <p:nvSpPr>
          <p:cNvPr id="55" name="직사각형 54"/>
          <p:cNvSpPr/>
          <p:nvPr/>
        </p:nvSpPr>
        <p:spPr>
          <a:xfrm>
            <a:off x="380824" y="2132370"/>
            <a:ext cx="6867831" cy="344899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solidFill>
              <a:srgbClr val="0061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/>
        </p:nvGrpSpPr>
        <p:grpSpPr>
          <a:xfrm>
            <a:off x="457879" y="601483"/>
            <a:ext cx="3642344" cy="777794"/>
            <a:chOff x="457879" y="601483"/>
            <a:chExt cx="3642344" cy="777794"/>
          </a:xfrm>
        </p:grpSpPr>
        <p:sp>
          <p:nvSpPr>
            <p:cNvPr id="33" name="TextBox 32"/>
            <p:cNvSpPr txBox="1"/>
            <p:nvPr/>
          </p:nvSpPr>
          <p:spPr>
            <a:xfrm>
              <a:off x="457879" y="601483"/>
              <a:ext cx="2755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여성 취업률 </a:t>
              </a:r>
              <a:r>
                <a:rPr lang="en-US" altLang="ko-KR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T</a:t>
              </a:r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검정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57879" y="1071500"/>
              <a:ext cx="36423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5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개년의 </a:t>
              </a:r>
              <a:r>
                <a: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15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세</a:t>
              </a:r>
              <a:r>
                <a: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~64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세 남녀 고용률 </a:t>
              </a:r>
              <a:r>
                <a: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T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검정 실시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0413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57879" y="601483"/>
            <a:ext cx="3901500" cy="769442"/>
            <a:chOff x="457879" y="601483"/>
            <a:chExt cx="3901500" cy="769442"/>
          </a:xfrm>
        </p:grpSpPr>
        <p:sp>
          <p:nvSpPr>
            <p:cNvPr id="2" name="TextBox 1"/>
            <p:cNvSpPr txBox="1"/>
            <p:nvPr/>
          </p:nvSpPr>
          <p:spPr>
            <a:xfrm>
              <a:off x="457879" y="601483"/>
              <a:ext cx="28167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여성 </a:t>
              </a:r>
              <a:r>
                <a:rPr lang="ko-KR" altLang="en-US" sz="240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취업률 시각화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89409" y="1063148"/>
              <a:ext cx="38699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Boxplot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을 통한 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5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개년 전국 성별 경제활동지표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2497441" y="1772197"/>
            <a:ext cx="7339993" cy="355463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solidFill>
              <a:srgbClr val="2738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19" name="순서도: 페이지 연결자 18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sp>
        <p:nvSpPr>
          <p:cNvPr id="26" name="모서리가 둥근 직사각형 25"/>
          <p:cNvSpPr/>
          <p:nvPr/>
        </p:nvSpPr>
        <p:spPr>
          <a:xfrm>
            <a:off x="2497441" y="5728105"/>
            <a:ext cx="7339993" cy="771423"/>
          </a:xfrm>
          <a:prstGeom prst="roundRect">
            <a:avLst/>
          </a:prstGeom>
          <a:solidFill>
            <a:srgbClr val="DCDB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3574312" y="5957785"/>
            <a:ext cx="6150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전체적인 </a:t>
            </a:r>
            <a:r>
              <a:rPr lang="ko-KR" altLang="en-US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부분에서 남성과 여성과의 차이 뚜렷하게 보임</a:t>
            </a:r>
            <a:endParaRPr lang="ko-KR" altLang="en-US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endParaRPr lang="ko-KR" altLang="en-US" sz="16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8631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57879" y="601483"/>
            <a:ext cx="2875578" cy="769442"/>
            <a:chOff x="457879" y="601483"/>
            <a:chExt cx="2875578" cy="769442"/>
          </a:xfrm>
        </p:grpSpPr>
        <p:sp>
          <p:nvSpPr>
            <p:cNvPr id="3" name="TextBox 2"/>
            <p:cNvSpPr txBox="1"/>
            <p:nvPr/>
          </p:nvSpPr>
          <p:spPr>
            <a:xfrm>
              <a:off x="457879" y="601483"/>
              <a:ext cx="18405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여성 취업률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89409" y="1063148"/>
              <a:ext cx="28440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2021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년 강서구 내 경제활동참가율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5" name="직사각형 4"/>
          <p:cNvSpPr/>
          <p:nvPr/>
        </p:nvSpPr>
        <p:spPr>
          <a:xfrm>
            <a:off x="338802" y="1524813"/>
            <a:ext cx="11188931" cy="324196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서</a:t>
            </a:r>
            <a:endParaRPr lang="ko-KR" altLang="en-US" dirty="0"/>
          </a:p>
        </p:txBody>
      </p:sp>
      <p:grpSp>
        <p:nvGrpSpPr>
          <p:cNvPr id="12" name="그룹 11"/>
          <p:cNvGrpSpPr/>
          <p:nvPr/>
        </p:nvGrpSpPr>
        <p:grpSpPr>
          <a:xfrm>
            <a:off x="985096" y="5024267"/>
            <a:ext cx="4820361" cy="1633498"/>
            <a:chOff x="1124948" y="5174879"/>
            <a:chExt cx="4820361" cy="1633498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1124948" y="5174879"/>
              <a:ext cx="4768493" cy="1600921"/>
            </a:xfrm>
            <a:prstGeom prst="roundRect">
              <a:avLst/>
            </a:prstGeom>
            <a:solidFill>
              <a:srgbClr val="DCDB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233483" y="5369267"/>
              <a:ext cx="7393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1</a:t>
              </a:r>
              <a:r>
                <a:rPr lang="ko-KR" altLang="en-US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분기</a:t>
              </a:r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93687" y="5681915"/>
              <a:ext cx="4751622" cy="11264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lnSpc>
                  <a:spcPct val="120000"/>
                </a:lnSpc>
              </a:pP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경제활동참가율은 남자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(68.5%)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가 여자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(53.5%)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보다 </a:t>
              </a:r>
              <a:r>
                <a:rPr lang="en-US" altLang="ko-KR" sz="14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13%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, </a:t>
              </a:r>
              <a:endParaRPr lang="en-US" altLang="ko-KR" sz="14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fontAlgn="base">
                <a:lnSpc>
                  <a:spcPct val="120000"/>
                </a:lnSpc>
              </a:pP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고용률은 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남자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(65.6%)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가 여자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(49.6%)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보다 </a:t>
              </a:r>
              <a:r>
                <a:rPr lang="ko-KR" altLang="en-US" sz="14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약 </a:t>
              </a:r>
              <a:r>
                <a:rPr lang="en-US" altLang="ko-KR" sz="14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16%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높음</a:t>
              </a:r>
            </a:p>
            <a:p>
              <a:pPr fontAlgn="base">
                <a:lnSpc>
                  <a:spcPct val="120000"/>
                </a:lnSpc>
              </a:pP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15 ~ 64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세 고용률은 남자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(72.8%)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가 </a:t>
              </a:r>
              <a:r>
                <a:rPr lang="en-US" altLang="ko-KR" sz="14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14.6%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높음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.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6811140" y="5022766"/>
            <a:ext cx="4898106" cy="1602422"/>
            <a:chOff x="1133574" y="5207456"/>
            <a:chExt cx="4898106" cy="1602422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1133574" y="5207456"/>
              <a:ext cx="4808641" cy="1600921"/>
            </a:xfrm>
            <a:prstGeom prst="roundRect">
              <a:avLst/>
            </a:prstGeom>
            <a:solidFill>
              <a:srgbClr val="DCDB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233483" y="5369267"/>
              <a:ext cx="7841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2</a:t>
              </a:r>
              <a:r>
                <a:rPr lang="ko-KR" altLang="en-US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분기</a:t>
              </a:r>
              <a:endParaRPr lang="ko-KR" altLang="en-US" dirty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42200" y="5683416"/>
              <a:ext cx="4889480" cy="11264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lnSpc>
                  <a:spcPct val="120000"/>
                </a:lnSpc>
              </a:pP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경제활동참가율은 남자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(69.3%)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가 여자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(52.7%)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보다 </a:t>
              </a:r>
              <a:r>
                <a:rPr lang="en-US" altLang="ko-KR" sz="14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16.6%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, </a:t>
              </a:r>
              <a:endParaRPr lang="en-US" altLang="ko-KR" sz="14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fontAlgn="base">
                <a:lnSpc>
                  <a:spcPct val="120000"/>
                </a:lnSpc>
              </a:pP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고용률은 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남자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(66.9%)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가 여자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(50.4%)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보다 </a:t>
              </a:r>
              <a:r>
                <a:rPr lang="ko-KR" altLang="en-US" sz="14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약 </a:t>
              </a:r>
              <a:r>
                <a:rPr lang="en-US" altLang="ko-KR" sz="14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16.5%</a:t>
              </a:r>
              <a:r>
                <a:rPr lang="ko-KR" altLang="en-US" sz="14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높음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.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fontAlgn="base">
                <a:lnSpc>
                  <a:spcPct val="120000"/>
                </a:lnSpc>
              </a:pP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15 ~ 64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세 고용률은 남자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(74.3%)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가 </a:t>
              </a:r>
              <a:r>
                <a:rPr lang="en-US" altLang="ko-KR" sz="14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14.9%</a:t>
              </a:r>
              <a:r>
                <a:rPr lang="ko-KR" altLang="en-US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더 높음</a:t>
              </a:r>
              <a:r>
                <a:rPr lang="en-US" altLang="ko-KR" sz="1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.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>
                <a:lnSpc>
                  <a:spcPct val="120000"/>
                </a:lnSpc>
              </a:pP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18" name="순서도: 페이지 연결자 17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4184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57879" y="601483"/>
            <a:ext cx="2801840" cy="769442"/>
            <a:chOff x="457879" y="601483"/>
            <a:chExt cx="2801840" cy="769442"/>
          </a:xfrm>
        </p:grpSpPr>
        <p:sp>
          <p:nvSpPr>
            <p:cNvPr id="3" name="TextBox 2"/>
            <p:cNvSpPr txBox="1"/>
            <p:nvPr/>
          </p:nvSpPr>
          <p:spPr>
            <a:xfrm>
              <a:off x="457879" y="601483"/>
              <a:ext cx="18405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7383E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여성 취업률 </a:t>
              </a:r>
              <a:endParaRPr lang="en-US" altLang="ko-KR" sz="2400" dirty="0" smtClean="0">
                <a:solidFill>
                  <a:srgbClr val="27383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89409" y="1063148"/>
              <a:ext cx="27703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2021</a:t>
              </a:r>
              <a:r>
                <a:rPr lang="ko-KR" altLang="en-US" sz="14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년 강서구 내 성별 취업자 수</a:t>
              </a:r>
              <a:endPara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5" name="직사각형 4"/>
          <p:cNvSpPr/>
          <p:nvPr/>
        </p:nvSpPr>
        <p:spPr>
          <a:xfrm>
            <a:off x="489409" y="1832590"/>
            <a:ext cx="5709559" cy="414107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solidFill>
              <a:srgbClr val="0061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1020530" y="267082"/>
            <a:ext cx="817581" cy="796066"/>
            <a:chOff x="10305826" y="504482"/>
            <a:chExt cx="817581" cy="796066"/>
          </a:xfrm>
        </p:grpSpPr>
        <p:sp>
          <p:nvSpPr>
            <p:cNvPr id="7" name="순서도: 페이지 연결자 6"/>
            <p:cNvSpPr/>
            <p:nvPr/>
          </p:nvSpPr>
          <p:spPr>
            <a:xfrm>
              <a:off x="10305826" y="504482"/>
              <a:ext cx="817581" cy="796066"/>
            </a:xfrm>
            <a:prstGeom prst="flowChartOffpageConnector">
              <a:avLst/>
            </a:prstGeom>
            <a:solidFill>
              <a:srgbClr val="0061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473849" y="715320"/>
              <a:ext cx="5891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6731931" y="2588678"/>
            <a:ext cx="4902053" cy="2065323"/>
            <a:chOff x="6800511" y="2487987"/>
            <a:chExt cx="4902053" cy="2065323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6867292" y="2952389"/>
              <a:ext cx="4768493" cy="1600921"/>
            </a:xfrm>
            <a:prstGeom prst="roundRect">
              <a:avLst/>
            </a:prstGeom>
            <a:solidFill>
              <a:srgbClr val="DCDB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800511" y="3229871"/>
              <a:ext cx="490205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ko-KR" altLang="en-US" sz="16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남자가 여자보다</a:t>
              </a:r>
              <a:endPara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algn="ctr" fontAlgn="base"/>
              <a:r>
                <a:rPr lang="en-US" altLang="ko-KR" sz="1600" dirty="0" smtClean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1</a:t>
              </a:r>
              <a:r>
                <a:rPr lang="ko-KR" altLang="en-US" sz="16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분기</a:t>
              </a:r>
              <a:r>
                <a:rPr lang="ko-KR" altLang="en-US" sz="16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에는 </a:t>
              </a:r>
              <a:r>
                <a:rPr lang="en-US" altLang="ko-KR" sz="16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</a:t>
              </a:r>
              <a:r>
                <a:rPr lang="ko-KR" altLang="en-US" sz="16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만 </a:t>
              </a:r>
              <a:r>
                <a:rPr lang="en-US" altLang="ko-KR" sz="16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3</a:t>
              </a:r>
              <a:r>
                <a:rPr lang="ko-KR" altLang="en-US" sz="16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천명</a:t>
              </a:r>
              <a:r>
                <a:rPr lang="en-US" altLang="ko-KR" sz="16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, </a:t>
              </a:r>
              <a:endPara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algn="ctr" fontAlgn="base"/>
              <a:r>
                <a:rPr lang="en-US" altLang="ko-KR" sz="16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</a:t>
              </a:r>
              <a:r>
                <a:rPr lang="ko-KR" altLang="en-US" sz="16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분기</a:t>
              </a:r>
              <a:r>
                <a:rPr lang="ko-KR" altLang="en-US" sz="16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에는 </a:t>
              </a:r>
              <a:r>
                <a:rPr lang="en-US" altLang="ko-KR" sz="16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</a:t>
              </a:r>
              <a:r>
                <a:rPr lang="ko-KR" altLang="en-US" sz="16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만 </a:t>
              </a:r>
              <a:r>
                <a:rPr lang="en-US" altLang="ko-KR" sz="16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4</a:t>
              </a:r>
              <a:r>
                <a:rPr lang="ko-KR" altLang="en-US" sz="1600" dirty="0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천 </a:t>
              </a:r>
              <a:r>
                <a:rPr lang="ko-KR" altLang="en-US" sz="1600" dirty="0" err="1">
                  <a:solidFill>
                    <a:srgbClr val="006182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명</a:t>
              </a:r>
              <a:r>
                <a:rPr lang="ko-KR" altLang="en-US" sz="1600" dirty="0" err="1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정도</a:t>
              </a:r>
              <a:endPara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algn="ctr" fontAlgn="base"/>
              <a:r>
                <a:rPr lang="ko-KR" altLang="en-US" sz="16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많이 취업 됨</a:t>
              </a:r>
              <a:r>
                <a:rPr lang="en-US" altLang="ko-KR" sz="16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.</a:t>
              </a:r>
              <a:endPara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 algn="ctr"/>
              <a:endPara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949439" y="2487987"/>
              <a:ext cx="38360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/>
              <a:r>
                <a:rPr lang="en-US" altLang="ko-KR" dirty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2021</a:t>
              </a:r>
              <a:r>
                <a:rPr lang="ko-KR" altLang="en-US" dirty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년 강서구 취업자수 </a:t>
              </a:r>
              <a:r>
                <a:rPr lang="ko-KR" altLang="en-US" dirty="0" smtClean="0">
                  <a:solidFill>
                    <a:srgbClr val="27383E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확인 결과</a:t>
              </a:r>
              <a:endParaRPr lang="ko-KR" altLang="en-US" dirty="0">
                <a:solidFill>
                  <a:srgbClr val="27383E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38748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1430</TotalTime>
  <Words>1180</Words>
  <Application>Microsoft Office PowerPoint</Application>
  <PresentationFormat>와이드스크린</PresentationFormat>
  <Paragraphs>332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나눔스퀘어라운드 Light</vt:lpstr>
      <vt:lpstr>Arial</vt:lpstr>
      <vt:lpstr>G마켓 산스 TTF Medium</vt:lpstr>
      <vt:lpstr>맑은 고딕</vt:lpstr>
      <vt:lpstr>G마켓 산스 TTF Bold</vt:lpstr>
      <vt:lpstr>G마켓 산스 TTF Light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Hana</dc:creator>
  <cp:lastModifiedBy>Hana</cp:lastModifiedBy>
  <cp:revision>79</cp:revision>
  <dcterms:created xsi:type="dcterms:W3CDTF">2022-04-14T03:03:31Z</dcterms:created>
  <dcterms:modified xsi:type="dcterms:W3CDTF">2022-04-15T06:28:04Z</dcterms:modified>
</cp:coreProperties>
</file>